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9.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drawings/drawing11.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drawings/drawing1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9.xml" ContentType="application/vnd.openxmlformats-officedocument.themeOverride+xml"/>
  <Override PartName="/ppt/drawings/drawing13.xml" ContentType="application/vnd.openxmlformats-officedocument.drawingml.chartshapes+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0.xml" ContentType="application/vnd.openxmlformats-officedocument.themeOverride+xml"/>
  <Override PartName="/ppt/drawings/drawing14.xml" ContentType="application/vnd.openxmlformats-officedocument.drawingml.chartshapes+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1.xml" ContentType="application/vnd.openxmlformats-officedocument.themeOverride+xml"/>
  <Override PartName="/ppt/drawings/drawing15.xml" ContentType="application/vnd.openxmlformats-officedocument.drawingml.chartshapes+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2.xml" ContentType="application/vnd.openxmlformats-officedocument.themeOverride+xml"/>
  <Override PartName="/ppt/drawings/drawing16.xml" ContentType="application/vnd.openxmlformats-officedocument.drawingml.chartshapes+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3.xml" ContentType="application/vnd.openxmlformats-officedocument.themeOverride+xml"/>
  <Override PartName="/ppt/drawings/drawing17.xml" ContentType="application/vnd.openxmlformats-officedocument.drawingml.chartshapes+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6"/>
  </p:notesMasterIdLst>
  <p:handoutMasterIdLst>
    <p:handoutMasterId r:id="rId37"/>
  </p:handoutMasterIdLst>
  <p:sldIdLst>
    <p:sldId id="333" r:id="rId5"/>
    <p:sldId id="505" r:id="rId6"/>
    <p:sldId id="506" r:id="rId7"/>
    <p:sldId id="431" r:id="rId8"/>
    <p:sldId id="496" r:id="rId9"/>
    <p:sldId id="510" r:id="rId10"/>
    <p:sldId id="434" r:id="rId11"/>
    <p:sldId id="435" r:id="rId12"/>
    <p:sldId id="436" r:id="rId13"/>
    <p:sldId id="437" r:id="rId14"/>
    <p:sldId id="522" r:id="rId15"/>
    <p:sldId id="523" r:id="rId16"/>
    <p:sldId id="525" r:id="rId17"/>
    <p:sldId id="508" r:id="rId18"/>
    <p:sldId id="511" r:id="rId19"/>
    <p:sldId id="441" r:id="rId20"/>
    <p:sldId id="529" r:id="rId21"/>
    <p:sldId id="513" r:id="rId22"/>
    <p:sldId id="514" r:id="rId23"/>
    <p:sldId id="507" r:id="rId24"/>
    <p:sldId id="520" r:id="rId25"/>
    <p:sldId id="516" r:id="rId26"/>
    <p:sldId id="517" r:id="rId27"/>
    <p:sldId id="518" r:id="rId28"/>
    <p:sldId id="519" r:id="rId29"/>
    <p:sldId id="521" r:id="rId30"/>
    <p:sldId id="504" r:id="rId31"/>
    <p:sldId id="526" r:id="rId32"/>
    <p:sldId id="527" r:id="rId33"/>
    <p:sldId id="528" r:id="rId34"/>
    <p:sldId id="48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0"/>
    <a:srgbClr val="17375E"/>
    <a:srgbClr val="568AA4"/>
    <a:srgbClr val="5C93D5"/>
    <a:srgbClr val="3C6174"/>
    <a:srgbClr val="1F497D"/>
    <a:srgbClr val="467186"/>
    <a:srgbClr val="7CA3DD"/>
    <a:srgbClr val="94B6C7"/>
    <a:srgbClr val="657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78150" autoAdjust="0"/>
  </p:normalViewPr>
  <p:slideViewPr>
    <p:cSldViewPr snapToGrid="0">
      <p:cViewPr varScale="1">
        <p:scale>
          <a:sx n="95" d="100"/>
          <a:sy n="95" d="100"/>
        </p:scale>
        <p:origin x="2592" y="77"/>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9.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1.xml"/><Relationship Id="rId4" Type="http://schemas.openxmlformats.org/officeDocument/2006/relationships/package" Target="../embeddings/Microsoft_Excel_Worksheet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2.xml"/><Relationship Id="rId4"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3.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4.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5.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6.xml"/><Relationship Id="rId4" Type="http://schemas.openxmlformats.org/officeDocument/2006/relationships/package" Target="../embeddings/Microsoft_Excel_Worksheet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7.xml"/><Relationship Id="rId4" Type="http://schemas.openxmlformats.org/officeDocument/2006/relationships/package" Target="../embeddings/Microsoft_Excel_Worksheet5.xlsx"/></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1869693388898592E-2"/>
          <c:y val="0.12167267397587"/>
          <c:w val="0.91227432368188921"/>
          <c:h val="0.75399400613576539"/>
        </c:manualLayout>
      </c:layout>
      <c:lineChart>
        <c:grouping val="standard"/>
        <c:varyColors val="0"/>
        <c:ser>
          <c:idx val="0"/>
          <c:order val="0"/>
          <c:spPr>
            <a:ln w="50800" cap="rnd">
              <a:solidFill>
                <a:srgbClr val="643275"/>
              </a:solidFill>
              <a:round/>
            </a:ln>
            <a:effectLst/>
          </c:spPr>
          <c:marker>
            <c:symbol val="circle"/>
            <c:size val="10"/>
            <c:spPr>
              <a:solidFill>
                <a:srgbClr val="643275"/>
              </a:solidFill>
              <a:ln w="9525">
                <a:no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4C-4C7F-81E3-1D8EF8A7765B}"/>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4C-4C7F-81E3-1D8EF8A7765B}"/>
                </c:ext>
              </c:extLst>
            </c:dLbl>
            <c:spPr>
              <a:noFill/>
              <a:ln>
                <a:noFill/>
              </a:ln>
              <a:effectLst/>
            </c:spPr>
            <c:txPr>
              <a:bodyPr rot="0" spcFirstLastPara="1" vertOverflow="ellipsis" vert="horz" wrap="square" anchor="ctr" anchorCtr="1"/>
              <a:lstStyle/>
              <a:p>
                <a:pPr>
                  <a:defRPr sz="2000" b="0" i="0" u="none" strike="noStrike" kern="1200" baseline="0">
                    <a:solidFill>
                      <a:srgbClr val="643275"/>
                    </a:solidFill>
                    <a:latin typeface="Franklin Gothic Demi Cond" panose="020B070603040202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Trends!$B$3:$B$12</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Trends!$C$3:$C$12</c:f>
              <c:numCache>
                <c:formatCode>#,##0</c:formatCode>
                <c:ptCount val="10"/>
                <c:pt idx="0">
                  <c:v>91</c:v>
                </c:pt>
                <c:pt idx="1">
                  <c:v>93</c:v>
                </c:pt>
                <c:pt idx="2">
                  <c:v>96</c:v>
                </c:pt>
                <c:pt idx="3">
                  <c:v>102</c:v>
                </c:pt>
                <c:pt idx="4">
                  <c:v>100</c:v>
                </c:pt>
                <c:pt idx="5">
                  <c:v>106</c:v>
                </c:pt>
                <c:pt idx="6">
                  <c:v>126</c:v>
                </c:pt>
                <c:pt idx="7">
                  <c:v>120</c:v>
                </c:pt>
                <c:pt idx="8">
                  <c:v>133</c:v>
                </c:pt>
                <c:pt idx="9">
                  <c:v>106</c:v>
                </c:pt>
              </c:numCache>
            </c:numRef>
          </c:val>
          <c:smooth val="0"/>
          <c:extLst>
            <c:ext xmlns:c16="http://schemas.microsoft.com/office/drawing/2014/chart" uri="{C3380CC4-5D6E-409C-BE32-E72D297353CC}">
              <c16:uniqueId val="{00000002-214C-4C7F-81E3-1D8EF8A7765B}"/>
            </c:ext>
          </c:extLst>
        </c:ser>
        <c:dLbls>
          <c:showLegendKey val="0"/>
          <c:showVal val="0"/>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5514898634160596E-2"/>
          <c:y val="0.11404543397592541"/>
          <c:w val="0.91476846488039076"/>
          <c:h val="0.73463034362084045"/>
        </c:manualLayout>
      </c:layout>
      <c:barChart>
        <c:barDir val="col"/>
        <c:grouping val="clustered"/>
        <c:varyColors val="0"/>
        <c:ser>
          <c:idx val="0"/>
          <c:order val="0"/>
          <c:spPr>
            <a:solidFill>
              <a:srgbClr val="17375E"/>
            </a:solidFill>
            <a:ln>
              <a:noFill/>
            </a:ln>
            <a:effectLst/>
          </c:spPr>
          <c:invertIfNegative val="0"/>
          <c:dLbls>
            <c:dLbl>
              <c:idx val="12"/>
              <c:layout>
                <c:manualLayout>
                  <c:x val="-1.1200072908933198E-16"/>
                  <c:y val="-5.51724137931034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98-44A9-B63B-D3EC009F2A13}"/>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'Hosp Dem Figures'!$C$3:$C$15</c:f>
              <c:numCache>
                <c:formatCode>General</c:formatCode>
                <c:ptCount val="13"/>
                <c:pt idx="0">
                  <c:v>5</c:v>
                </c:pt>
                <c:pt idx="1">
                  <c:v>37</c:v>
                </c:pt>
                <c:pt idx="2">
                  <c:v>13</c:v>
                </c:pt>
                <c:pt idx="3">
                  <c:v>10</c:v>
                </c:pt>
                <c:pt idx="4">
                  <c:v>7</c:v>
                </c:pt>
                <c:pt idx="5">
                  <c:v>6</c:v>
                </c:pt>
                <c:pt idx="6">
                  <c:v>7</c:v>
                </c:pt>
                <c:pt idx="7">
                  <c:v>5</c:v>
                </c:pt>
                <c:pt idx="8">
                  <c:v>8</c:v>
                </c:pt>
                <c:pt idx="9">
                  <c:v>4</c:v>
                </c:pt>
                <c:pt idx="10">
                  <c:v>8</c:v>
                </c:pt>
                <c:pt idx="11">
                  <c:v>5</c:v>
                </c:pt>
                <c:pt idx="12">
                  <c:v>0</c:v>
                </c:pt>
              </c:numCache>
            </c:numRef>
          </c:val>
          <c:extLst>
            <c:ext xmlns:c16="http://schemas.microsoft.com/office/drawing/2014/chart" uri="{C3380CC4-5D6E-409C-BE32-E72D297353CC}">
              <c16:uniqueId val="{00000001-0698-44A9-B63B-D3EC009F2A13}"/>
            </c:ext>
          </c:extLst>
        </c:ser>
        <c:dLbls>
          <c:showLegendKey val="0"/>
          <c:showVal val="0"/>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Franklin Gothic Demi Cond" panose="020B0706030402020204" pitchFamily="34" charset="0"/>
                <a:ea typeface="+mn-ea"/>
                <a:cs typeface="+mn-cs"/>
              </a:defRPr>
            </a:pPr>
            <a:r>
              <a:rPr lang="en-US" sz="1200" dirty="0"/>
              <a:t>Rate per 100,000, 2019-2023</a:t>
            </a:r>
          </a:p>
        </c:rich>
      </c:tx>
      <c:layout>
        <c:manualLayout>
          <c:xMode val="edge"/>
          <c:yMode val="edge"/>
          <c:x val="6.0626467744163363E-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lineChart>
        <c:grouping val="standard"/>
        <c:varyColors val="0"/>
        <c:ser>
          <c:idx val="0"/>
          <c:order val="0"/>
          <c:spPr>
            <a:ln w="53975" cap="rnd">
              <a:solidFill>
                <a:srgbClr val="17375E"/>
              </a:solidFill>
              <a:round/>
            </a:ln>
            <a:effectLst/>
          </c:spPr>
          <c:marker>
            <c:symbol val="circle"/>
            <c:size val="7"/>
            <c:spPr>
              <a:solidFill>
                <a:srgbClr val="17375E"/>
              </a:solidFill>
              <a:ln w="9525">
                <a:solidFill>
                  <a:srgbClr val="17375E"/>
                </a:solidFill>
              </a:ln>
              <a:effectLst/>
            </c:spPr>
          </c:marker>
          <c:dLbls>
            <c:dLbl>
              <c:idx val="0"/>
              <c:layout>
                <c:manualLayout>
                  <c:x val="-3.4922253660693355E-2"/>
                  <c:y val="3.9428097183759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C0-4073-A7CD-1EA3D28EAE54}"/>
                </c:ext>
              </c:extLst>
            </c:dLbl>
            <c:dLbl>
              <c:idx val="2"/>
              <c:layout>
                <c:manualLayout>
                  <c:x val="-3.8057460440540987E-2"/>
                  <c:y val="6.7451972643009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C0-4073-A7CD-1EA3D28EAE5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'Hosp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'Hosp Dem Figures'!$D$3:$D$15</c:f>
              <c:numCache>
                <c:formatCode>#,##0.00</c:formatCode>
                <c:ptCount val="13"/>
                <c:pt idx="0">
                  <c:v>0.84315610192070967</c:v>
                </c:pt>
                <c:pt idx="1">
                  <c:v>1.5296291228155758</c:v>
                </c:pt>
                <c:pt idx="2">
                  <c:v>0.41147834674330713</c:v>
                </c:pt>
                <c:pt idx="3">
                  <c:v>0.29706523314867761</c:v>
                </c:pt>
                <c:pt idx="4">
                  <c:v>0.19866429480419079</c:v>
                </c:pt>
                <c:pt idx="5">
                  <c:v>0.16954133417727241</c:v>
                </c:pt>
                <c:pt idx="6">
                  <c:v>9.8184347002558126E-2</c:v>
                </c:pt>
                <c:pt idx="7">
                  <c:v>7.4620372585489952E-2</c:v>
                </c:pt>
                <c:pt idx="8">
                  <c:v>0.11821078519740905</c:v>
                </c:pt>
                <c:pt idx="10" formatCode="#,##0.0">
                  <c:v>0.14719397682246843</c:v>
                </c:pt>
                <c:pt idx="11" formatCode="#,##0.0">
                  <c:v>0.18578126782339038</c:v>
                </c:pt>
                <c:pt idx="12" formatCode="#,##0.0">
                  <c:v>0</c:v>
                </c:pt>
              </c:numCache>
            </c:numRef>
          </c:val>
          <c:smooth val="0"/>
          <c:extLst>
            <c:ext xmlns:c16="http://schemas.microsoft.com/office/drawing/2014/chart" uri="{C3380CC4-5D6E-409C-BE32-E72D297353CC}">
              <c16:uniqueId val="{00000000-EDC0-4073-A7CD-1EA3D28EAE54}"/>
            </c:ext>
          </c:extLst>
        </c:ser>
        <c:dLbls>
          <c:dLblPos val="t"/>
          <c:showLegendKey val="0"/>
          <c:showVal val="1"/>
          <c:showCatName val="0"/>
          <c:showSerName val="0"/>
          <c:showPercent val="0"/>
          <c:showBubbleSize val="0"/>
        </c:dLbls>
        <c:marker val="1"/>
        <c:smooth val="0"/>
        <c:axId val="260950911"/>
        <c:axId val="260951391"/>
      </c:lineChart>
      <c:catAx>
        <c:axId val="260950911"/>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r>
                  <a:rPr lang="en-US" sz="1400"/>
                  <a:t>Age Group</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260951391"/>
        <c:crosses val="autoZero"/>
        <c:auto val="1"/>
        <c:lblAlgn val="ctr"/>
        <c:lblOffset val="100"/>
        <c:noMultiLvlLbl val="0"/>
      </c:catAx>
      <c:valAx>
        <c:axId val="260951391"/>
        <c:scaling>
          <c:orientation val="minMax"/>
          <c:max val="2"/>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260950911"/>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478288663212474E-2"/>
          <c:y val="0.13196757894250005"/>
          <c:w val="0.92730436428542673"/>
          <c:h val="0.72093864979206368"/>
        </c:manualLayout>
      </c:layout>
      <c:barChart>
        <c:barDir val="col"/>
        <c:grouping val="clustered"/>
        <c:varyColors val="0"/>
        <c:ser>
          <c:idx val="0"/>
          <c:order val="0"/>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D4A2-46A8-A639-AD795AC3413C}"/>
              </c:ext>
            </c:extLst>
          </c:dPt>
          <c:dPt>
            <c:idx val="1"/>
            <c:invertIfNegative val="0"/>
            <c:bubble3D val="0"/>
            <c:spPr>
              <a:solidFill>
                <a:srgbClr val="17375E"/>
              </a:solidFill>
              <a:ln>
                <a:noFill/>
              </a:ln>
              <a:effectLst/>
            </c:spPr>
            <c:extLst>
              <c:ext xmlns:c16="http://schemas.microsoft.com/office/drawing/2014/chart" uri="{C3380CC4-5D6E-409C-BE32-E72D297353CC}">
                <c16:uniqueId val="{00000003-D4A2-46A8-A639-AD795AC3413C}"/>
              </c:ext>
            </c:extLst>
          </c:dPt>
          <c:dPt>
            <c:idx val="7"/>
            <c:invertIfNegative val="0"/>
            <c:bubble3D val="0"/>
            <c:spPr>
              <a:solidFill>
                <a:srgbClr val="17375E"/>
              </a:solidFill>
              <a:ln>
                <a:noFill/>
              </a:ln>
              <a:effectLst/>
            </c:spPr>
            <c:extLst>
              <c:ext xmlns:c16="http://schemas.microsoft.com/office/drawing/2014/chart" uri="{C3380CC4-5D6E-409C-BE32-E72D297353CC}">
                <c16:uniqueId val="{00000005-D4A2-46A8-A639-AD795AC3413C}"/>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'Hosp Dem Figures'!$C$46:$C$54</c:f>
              <c:numCache>
                <c:formatCode>#,##0</c:formatCode>
                <c:ptCount val="9"/>
                <c:pt idx="0">
                  <c:v>37</c:v>
                </c:pt>
                <c:pt idx="1">
                  <c:v>78</c:v>
                </c:pt>
                <c:pt idx="3">
                  <c:v>1</c:v>
                </c:pt>
                <c:pt idx="4">
                  <c:v>5</c:v>
                </c:pt>
                <c:pt idx="5">
                  <c:v>25</c:v>
                </c:pt>
                <c:pt idx="6">
                  <c:v>15</c:v>
                </c:pt>
                <c:pt idx="7">
                  <c:v>62</c:v>
                </c:pt>
                <c:pt idx="8">
                  <c:v>3</c:v>
                </c:pt>
              </c:numCache>
            </c:numRef>
          </c:val>
          <c:extLst>
            <c:ext xmlns:c16="http://schemas.microsoft.com/office/drawing/2014/chart" uri="{C3380CC4-5D6E-409C-BE32-E72D297353CC}">
              <c16:uniqueId val="{00000006-D4A2-46A8-A639-AD795AC3413C}"/>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139698969343033E-2"/>
          <c:y val="0.1399364730758344"/>
          <c:w val="0.90821584484362694"/>
          <c:h val="0.71540983523098955"/>
        </c:manualLayout>
      </c:layout>
      <c:barChart>
        <c:barDir val="col"/>
        <c:grouping val="clustered"/>
        <c:varyColors val="0"/>
        <c:ser>
          <c:idx val="0"/>
          <c:order val="0"/>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7E28-4B08-B72A-8DACAE29518F}"/>
              </c:ext>
            </c:extLst>
          </c:dPt>
          <c:dPt>
            <c:idx val="1"/>
            <c:invertIfNegative val="0"/>
            <c:bubble3D val="0"/>
            <c:spPr>
              <a:solidFill>
                <a:srgbClr val="17375E"/>
              </a:solidFill>
              <a:ln>
                <a:noFill/>
              </a:ln>
              <a:effectLst/>
            </c:spPr>
            <c:extLst>
              <c:ext xmlns:c16="http://schemas.microsoft.com/office/drawing/2014/chart" uri="{C3380CC4-5D6E-409C-BE32-E72D297353CC}">
                <c16:uniqueId val="{00000003-7E28-4B08-B72A-8DACAE29518F}"/>
              </c:ext>
            </c:extLst>
          </c:dPt>
          <c:dPt>
            <c:idx val="4"/>
            <c:invertIfNegative val="0"/>
            <c:bubble3D val="0"/>
            <c:spPr>
              <a:solidFill>
                <a:srgbClr val="17375E"/>
              </a:solidFill>
              <a:ln>
                <a:noFill/>
              </a:ln>
              <a:effectLst/>
            </c:spPr>
            <c:extLst>
              <c:ext xmlns:c16="http://schemas.microsoft.com/office/drawing/2014/chart" uri="{C3380CC4-5D6E-409C-BE32-E72D297353CC}">
                <c16:uniqueId val="{0000000A-7E28-4B08-B72A-8DACAE29518F}"/>
              </c:ext>
            </c:extLst>
          </c:dPt>
          <c:dPt>
            <c:idx val="5"/>
            <c:invertIfNegative val="0"/>
            <c:bubble3D val="0"/>
            <c:spPr>
              <a:solidFill>
                <a:srgbClr val="FFFFFF">
                  <a:lumMod val="75000"/>
                </a:srgbClr>
              </a:solidFill>
              <a:ln>
                <a:noFill/>
              </a:ln>
              <a:effectLst/>
            </c:spPr>
            <c:extLst>
              <c:ext xmlns:c16="http://schemas.microsoft.com/office/drawing/2014/chart" uri="{C3380CC4-5D6E-409C-BE32-E72D297353CC}">
                <c16:uniqueId val="{00000005-7E28-4B08-B72A-8DACAE29518F}"/>
              </c:ext>
            </c:extLst>
          </c:dPt>
          <c:dPt>
            <c:idx val="7"/>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7E28-4B08-B72A-8DACAE29518F}"/>
              </c:ext>
            </c:extLst>
          </c:dPt>
          <c:dLbls>
            <c:dLbl>
              <c:idx val="3"/>
              <c:delete val="1"/>
              <c:extLst>
                <c:ext xmlns:c15="http://schemas.microsoft.com/office/drawing/2012/chart" uri="{CE6537A1-D6FC-4f65-9D91-7224C49458BB}"/>
                <c:ext xmlns:c16="http://schemas.microsoft.com/office/drawing/2014/chart" uri="{C3380CC4-5D6E-409C-BE32-E72D297353CC}">
                  <c16:uniqueId val="{00000008-7E28-4B08-B72A-8DACAE29518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 Dem Figures'!$B$46:$B$53</c:f>
              <c:strCache>
                <c:ptCount val="8"/>
                <c:pt idx="0">
                  <c:v>Female</c:v>
                </c:pt>
                <c:pt idx="1">
                  <c:v>Male</c:v>
                </c:pt>
                <c:pt idx="3">
                  <c:v>AI/AN
NH</c:v>
                </c:pt>
                <c:pt idx="4">
                  <c:v>Asian
NH</c:v>
                </c:pt>
                <c:pt idx="5">
                  <c:v>Black
NH</c:v>
                </c:pt>
                <c:pt idx="6">
                  <c:v>Hispanic</c:v>
                </c:pt>
                <c:pt idx="7">
                  <c:v>White 
NH</c:v>
                </c:pt>
              </c:strCache>
            </c:strRef>
          </c:cat>
          <c:val>
            <c:numRef>
              <c:f>'Hosp Dem Figures'!$D$46:$D$53</c:f>
              <c:numCache>
                <c:formatCode>0.00</c:formatCode>
                <c:ptCount val="8"/>
                <c:pt idx="0">
                  <c:v>0.136415195944944</c:v>
                </c:pt>
                <c:pt idx="1">
                  <c:v>0.30095641634063697</c:v>
                </c:pt>
                <c:pt idx="3">
                  <c:v>0</c:v>
                </c:pt>
                <c:pt idx="4">
                  <c:v>0.27831260182762319</c:v>
                </c:pt>
                <c:pt idx="5">
                  <c:v>0.22301409074389827</c:v>
                </c:pt>
                <c:pt idx="6">
                  <c:v>0.26155378993185302</c:v>
                </c:pt>
                <c:pt idx="7">
                  <c:v>0.19011398682706318</c:v>
                </c:pt>
              </c:numCache>
            </c:numRef>
          </c:val>
          <c:extLst>
            <c:ext xmlns:c16="http://schemas.microsoft.com/office/drawing/2014/chart" uri="{C3380CC4-5D6E-409C-BE32-E72D297353CC}">
              <c16:uniqueId val="{00000009-7E28-4B08-B72A-8DACAE29518F}"/>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5802111257242205E-2"/>
          <c:y val="0.13710190574004336"/>
          <c:w val="0.91280254620875867"/>
          <c:h val="0.76048984738526482"/>
        </c:manualLayout>
      </c:layout>
      <c:lineChart>
        <c:grouping val="standard"/>
        <c:varyColors val="0"/>
        <c:ser>
          <c:idx val="0"/>
          <c:order val="0"/>
          <c:spPr>
            <a:ln w="53975" cap="rnd">
              <a:solidFill>
                <a:srgbClr val="52849C"/>
              </a:solidFill>
              <a:round/>
            </a:ln>
            <a:effectLst/>
          </c:spPr>
          <c:marker>
            <c:symbol val="circle"/>
            <c:size val="7"/>
            <c:spPr>
              <a:solidFill>
                <a:srgbClr val="52849C"/>
              </a:solidFill>
              <a:ln w="9525">
                <a:noFill/>
              </a:ln>
              <a:effectLst/>
            </c:spPr>
          </c:marker>
          <c:dLbls>
            <c:dLbl>
              <c:idx val="0"/>
              <c:layout>
                <c:manualLayout>
                  <c:x val="-3.3719328581511832E-2"/>
                  <c:y val="-6.4550833781603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3A-4EDB-BC7C-F074B436C9B6}"/>
                </c:ext>
              </c:extLst>
            </c:dLbl>
            <c:dLbl>
              <c:idx val="1"/>
              <c:delete val="1"/>
              <c:extLst>
                <c:ext xmlns:c15="http://schemas.microsoft.com/office/drawing/2012/chart" uri="{CE6537A1-D6FC-4f65-9D91-7224C49458BB}"/>
                <c:ext xmlns:c16="http://schemas.microsoft.com/office/drawing/2014/chart" uri="{C3380CC4-5D6E-409C-BE32-E72D297353CC}">
                  <c16:uniqueId val="{00000001-053A-4EDB-BC7C-F074B436C9B6}"/>
                </c:ext>
              </c:extLst>
            </c:dLbl>
            <c:dLbl>
              <c:idx val="2"/>
              <c:delete val="1"/>
              <c:extLst>
                <c:ext xmlns:c15="http://schemas.microsoft.com/office/drawing/2012/chart" uri="{CE6537A1-D6FC-4f65-9D91-7224C49458BB}"/>
                <c:ext xmlns:c16="http://schemas.microsoft.com/office/drawing/2014/chart" uri="{C3380CC4-5D6E-409C-BE32-E72D297353CC}">
                  <c16:uniqueId val="{00000002-053A-4EDB-BC7C-F074B436C9B6}"/>
                </c:ext>
              </c:extLst>
            </c:dLbl>
            <c:dLbl>
              <c:idx val="3"/>
              <c:delete val="1"/>
              <c:extLst>
                <c:ext xmlns:c15="http://schemas.microsoft.com/office/drawing/2012/chart" uri="{CE6537A1-D6FC-4f65-9D91-7224C49458BB}"/>
                <c:ext xmlns:c16="http://schemas.microsoft.com/office/drawing/2014/chart" uri="{C3380CC4-5D6E-409C-BE32-E72D297353CC}">
                  <c16:uniqueId val="{00000003-053A-4EDB-BC7C-F074B436C9B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52849C"/>
                    </a:solidFill>
                    <a:latin typeface="Franklin Gothic Demi Cond" panose="020B0706030402020204" pitchFamily="34" charset="0"/>
                    <a:ea typeface="+mn-ea"/>
                    <a:cs typeface="Calibri" panose="020F050202020403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Trends!$B$47:$B$51</c:f>
              <c:strCache>
                <c:ptCount val="5"/>
                <c:pt idx="0">
                  <c:v>2019</c:v>
                </c:pt>
                <c:pt idx="1">
                  <c:v>2020</c:v>
                </c:pt>
                <c:pt idx="2">
                  <c:v>2021</c:v>
                </c:pt>
                <c:pt idx="3">
                  <c:v>2022</c:v>
                </c:pt>
                <c:pt idx="4">
                  <c:v>2023</c:v>
                </c:pt>
              </c:strCache>
            </c:strRef>
          </c:cat>
          <c:val>
            <c:numRef>
              <c:f>Trends!$C$47:$C$51</c:f>
              <c:numCache>
                <c:formatCode>#,##0</c:formatCode>
                <c:ptCount val="5"/>
                <c:pt idx="0">
                  <c:v>128</c:v>
                </c:pt>
                <c:pt idx="1">
                  <c:v>107</c:v>
                </c:pt>
                <c:pt idx="2">
                  <c:v>100</c:v>
                </c:pt>
                <c:pt idx="3">
                  <c:v>107</c:v>
                </c:pt>
                <c:pt idx="4">
                  <c:v>112</c:v>
                </c:pt>
              </c:numCache>
            </c:numRef>
          </c:val>
          <c:smooth val="0"/>
          <c:extLst>
            <c:ext xmlns:c16="http://schemas.microsoft.com/office/drawing/2014/chart" uri="{C3380CC4-5D6E-409C-BE32-E72D297353CC}">
              <c16:uniqueId val="{00000004-053A-4EDB-BC7C-F074B436C9B6}"/>
            </c:ext>
          </c:extLst>
        </c:ser>
        <c:dLbls>
          <c:showLegendKey val="0"/>
          <c:showVal val="0"/>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549962082063889"/>
          <c:y val="0.11404543397592541"/>
          <c:w val="0.87811325737559764"/>
          <c:h val="0.73463034362084045"/>
        </c:manualLayout>
      </c:layout>
      <c:barChart>
        <c:barDir val="col"/>
        <c:grouping val="clustered"/>
        <c:varyColors val="0"/>
        <c:ser>
          <c:idx val="0"/>
          <c:order val="0"/>
          <c:spPr>
            <a:solidFill>
              <a:srgbClr val="52849C"/>
            </a:solidFill>
            <a:ln>
              <a:noFill/>
            </a:ln>
            <a:effectLst/>
          </c:spPr>
          <c:invertIfNegative val="0"/>
          <c:dLbls>
            <c:dLbl>
              <c:idx val="3"/>
              <c:layout>
                <c:manualLayout>
                  <c:x val="6.1092012507988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9C-44BF-BE79-560FFF5F5E15}"/>
                </c:ext>
              </c:extLst>
            </c:dLbl>
            <c:dLbl>
              <c:idx val="6"/>
              <c:layout>
                <c:manualLayout>
                  <c:x val="-7.6365015634985885E-3"/>
                  <c:y val="-1.07211237120168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9C-44BF-BE79-560FFF5F5E1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Figures'!$C$3:$C$15</c:f>
              <c:numCache>
                <c:formatCode>General</c:formatCode>
                <c:ptCount val="13"/>
                <c:pt idx="0">
                  <c:v>23</c:v>
                </c:pt>
                <c:pt idx="1">
                  <c:v>137</c:v>
                </c:pt>
                <c:pt idx="2">
                  <c:v>48</c:v>
                </c:pt>
                <c:pt idx="3">
                  <c:v>42</c:v>
                </c:pt>
                <c:pt idx="4">
                  <c:v>56</c:v>
                </c:pt>
                <c:pt idx="5">
                  <c:v>30</c:v>
                </c:pt>
                <c:pt idx="6">
                  <c:v>41</c:v>
                </c:pt>
                <c:pt idx="7">
                  <c:v>45</c:v>
                </c:pt>
                <c:pt idx="8">
                  <c:v>34</c:v>
                </c:pt>
                <c:pt idx="9">
                  <c:v>37</c:v>
                </c:pt>
                <c:pt idx="10">
                  <c:v>32</c:v>
                </c:pt>
                <c:pt idx="11">
                  <c:v>17</c:v>
                </c:pt>
                <c:pt idx="12">
                  <c:v>9</c:v>
                </c:pt>
              </c:numCache>
            </c:numRef>
          </c:val>
          <c:extLst>
            <c:ext xmlns:c16="http://schemas.microsoft.com/office/drawing/2014/chart" uri="{C3380CC4-5D6E-409C-BE32-E72D297353CC}">
              <c16:uniqueId val="{00000002-BF9C-44BF-BE79-560FFF5F5E15}"/>
            </c:ext>
          </c:extLst>
        </c:ser>
        <c:dLbls>
          <c:dLblPos val="outEnd"/>
          <c:showLegendKey val="0"/>
          <c:showVal val="1"/>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sz="1400"/>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9678693238912353E-2"/>
          <c:y val="0.14221405599190254"/>
          <c:w val="0.92851362673871862"/>
          <c:h val="0.69558096675644177"/>
        </c:manualLayout>
      </c:layout>
      <c:lineChart>
        <c:grouping val="stacked"/>
        <c:varyColors val="0"/>
        <c:ser>
          <c:idx val="0"/>
          <c:order val="0"/>
          <c:spPr>
            <a:ln w="53975" cap="rnd">
              <a:solidFill>
                <a:srgbClr val="52849C">
                  <a:alpha val="99000"/>
                </a:srgbClr>
              </a:solidFill>
              <a:round/>
            </a:ln>
            <a:effectLst/>
          </c:spPr>
          <c:marker>
            <c:symbol val="circle"/>
            <c:size val="7"/>
            <c:spPr>
              <a:solidFill>
                <a:srgbClr val="52849C"/>
              </a:solidFill>
              <a:ln w="9525">
                <a:noFill/>
              </a:ln>
              <a:effectLst/>
            </c:spPr>
          </c:marker>
          <c:dLbls>
            <c:dLbl>
              <c:idx val="0"/>
              <c:layout>
                <c:manualLayout>
                  <c:x val="-4.1375624285671785E-2"/>
                  <c:y val="-6.525649780503108E-2"/>
                </c:manualLayout>
              </c:layout>
              <c:tx>
                <c:rich>
                  <a:bodyPr/>
                  <a:lstStyle/>
                  <a:p>
                    <a:fld id="{1A507055-7EF6-4ECF-A471-88FA6BD4933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9F2-4354-B0E3-5CB26263B54A}"/>
                </c:ext>
              </c:extLst>
            </c:dLbl>
            <c:dLbl>
              <c:idx val="1"/>
              <c:tx>
                <c:rich>
                  <a:bodyPr/>
                  <a:lstStyle/>
                  <a:p>
                    <a:fld id="{62EBABAE-7A7F-4927-9C20-80CFD767FAE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9F2-4354-B0E3-5CB26263B54A}"/>
                </c:ext>
              </c:extLst>
            </c:dLbl>
            <c:dLbl>
              <c:idx val="2"/>
              <c:layout>
                <c:manualLayout>
                  <c:x val="-1.5857286182510678E-2"/>
                  <c:y val="-5.8176851787331958E-2"/>
                </c:manualLayout>
              </c:layout>
              <c:tx>
                <c:rich>
                  <a:bodyPr/>
                  <a:lstStyle/>
                  <a:p>
                    <a:fld id="{8A7DB66A-40BC-487E-B7FF-3EE14679A4B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9F2-4354-B0E3-5CB26263B54A}"/>
                </c:ext>
              </c:extLst>
            </c:dLbl>
            <c:dLbl>
              <c:idx val="3"/>
              <c:tx>
                <c:rich>
                  <a:bodyPr/>
                  <a:lstStyle/>
                  <a:p>
                    <a:fld id="{CBE1D8FD-3AEB-492C-8C34-51FEAEEA21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9F2-4354-B0E3-5CB26263B54A}"/>
                </c:ext>
              </c:extLst>
            </c:dLbl>
            <c:dLbl>
              <c:idx val="4"/>
              <c:tx>
                <c:rich>
                  <a:bodyPr/>
                  <a:lstStyle/>
                  <a:p>
                    <a:fld id="{F1EAEAB9-97B2-45BD-88DF-48879C7133A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9F2-4354-B0E3-5CB26263B54A}"/>
                </c:ext>
              </c:extLst>
            </c:dLbl>
            <c:dLbl>
              <c:idx val="5"/>
              <c:tx>
                <c:rich>
                  <a:bodyPr/>
                  <a:lstStyle/>
                  <a:p>
                    <a:fld id="{297365F6-CA57-4B6C-B0A4-FF915EBB479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9F2-4354-B0E3-5CB26263B54A}"/>
                </c:ext>
              </c:extLst>
            </c:dLbl>
            <c:dLbl>
              <c:idx val="6"/>
              <c:tx>
                <c:rich>
                  <a:bodyPr/>
                  <a:lstStyle/>
                  <a:p>
                    <a:fld id="{8370FA25-86A3-45F8-9EFC-C2C264DB499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9F2-4354-B0E3-5CB26263B54A}"/>
                </c:ext>
              </c:extLst>
            </c:dLbl>
            <c:dLbl>
              <c:idx val="7"/>
              <c:tx>
                <c:rich>
                  <a:bodyPr/>
                  <a:lstStyle/>
                  <a:p>
                    <a:fld id="{E6C49092-EC28-44B3-A0BC-53224693252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9F2-4354-B0E3-5CB26263B54A}"/>
                </c:ext>
              </c:extLst>
            </c:dLbl>
            <c:dLbl>
              <c:idx val="8"/>
              <c:tx>
                <c:rich>
                  <a:bodyPr/>
                  <a:lstStyle/>
                  <a:p>
                    <a:fld id="{968CCD95-AA6B-4C0E-8BE4-0E031F29994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9F2-4354-B0E3-5CB26263B54A}"/>
                </c:ext>
              </c:extLst>
            </c:dLbl>
            <c:dLbl>
              <c:idx val="9"/>
              <c:tx>
                <c:rich>
                  <a:bodyPr/>
                  <a:lstStyle/>
                  <a:p>
                    <a:fld id="{9126F9ED-04CD-48DB-AFF4-9C497A2917E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9F2-4354-B0E3-5CB26263B54A}"/>
                </c:ext>
              </c:extLst>
            </c:dLbl>
            <c:dLbl>
              <c:idx val="10"/>
              <c:tx>
                <c:rich>
                  <a:bodyPr/>
                  <a:lstStyle/>
                  <a:p>
                    <a:fld id="{D658150E-01A9-4CE7-AD4E-CD2C5ECF36E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9F2-4354-B0E3-5CB26263B54A}"/>
                </c:ext>
              </c:extLst>
            </c:dLbl>
            <c:dLbl>
              <c:idx val="11"/>
              <c:tx>
                <c:rich>
                  <a:bodyPr/>
                  <a:lstStyle/>
                  <a:p>
                    <a:fld id="{CFDD1EA0-B140-4F69-B225-23B4B90BA5B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9F2-4354-B0E3-5CB26263B54A}"/>
                </c:ext>
              </c:extLst>
            </c:dLbl>
            <c:dLbl>
              <c:idx val="12"/>
              <c:tx>
                <c:rich>
                  <a:bodyPr/>
                  <a:lstStyle/>
                  <a:p>
                    <a:fld id="{F8F6B314-3181-4B45-9003-E7E235A54BD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9F2-4354-B0E3-5CB26263B54A}"/>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'ED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'ED Dem Figures'!$D$3:$D$15</c:f>
              <c:numCache>
                <c:formatCode>#,##0.0</c:formatCode>
                <c:ptCount val="13"/>
                <c:pt idx="0">
                  <c:v>3.8785180688352643</c:v>
                </c:pt>
                <c:pt idx="1">
                  <c:v>5.6637618871819972</c:v>
                </c:pt>
                <c:pt idx="2">
                  <c:v>1.5193046648983648</c:v>
                </c:pt>
                <c:pt idx="3">
                  <c:v>1.2476739792244458</c:v>
                </c:pt>
                <c:pt idx="4">
                  <c:v>1.5893143584335263</c:v>
                </c:pt>
                <c:pt idx="5">
                  <c:v>0.84770667088636209</c:v>
                </c:pt>
                <c:pt idx="6">
                  <c:v>0.57507974672926898</c:v>
                </c:pt>
                <c:pt idx="7">
                  <c:v>0.67158335326940954</c:v>
                </c:pt>
                <c:pt idx="8">
                  <c:v>0.5023958370889885</c:v>
                </c:pt>
                <c:pt idx="9">
                  <c:v>0.5415510930769718</c:v>
                </c:pt>
                <c:pt idx="10">
                  <c:v>0.58877590728987372</c:v>
                </c:pt>
                <c:pt idx="11">
                  <c:v>0.63165631059952732</c:v>
                </c:pt>
                <c:pt idx="12">
                  <c:v>1.0177668160522182</c:v>
                </c:pt>
              </c:numCache>
            </c:numRef>
          </c:val>
          <c:smooth val="0"/>
          <c:extLst>
            <c:ext xmlns:c15="http://schemas.microsoft.com/office/drawing/2012/chart" uri="{02D57815-91ED-43cb-92C2-25804820EDAC}">
              <c15:datalabelsRange>
                <c15:f>'ED Dem Figures'!$D$3:$D$15</c15:f>
                <c15:dlblRangeCache>
                  <c:ptCount val="13"/>
                  <c:pt idx="0">
                    <c:v>3.9</c:v>
                  </c:pt>
                  <c:pt idx="1">
                    <c:v>5.7</c:v>
                  </c:pt>
                  <c:pt idx="2">
                    <c:v>1.5</c:v>
                  </c:pt>
                  <c:pt idx="3">
                    <c:v>1.2</c:v>
                  </c:pt>
                  <c:pt idx="4">
                    <c:v>1.6</c:v>
                  </c:pt>
                  <c:pt idx="5">
                    <c:v>0.8</c:v>
                  </c:pt>
                  <c:pt idx="6">
                    <c:v>0.6</c:v>
                  </c:pt>
                  <c:pt idx="7">
                    <c:v>0.7</c:v>
                  </c:pt>
                  <c:pt idx="8">
                    <c:v>0.5</c:v>
                  </c:pt>
                  <c:pt idx="9">
                    <c:v>0.5</c:v>
                  </c:pt>
                  <c:pt idx="10">
                    <c:v>0.6</c:v>
                  </c:pt>
                  <c:pt idx="11">
                    <c:v>0.6</c:v>
                  </c:pt>
                  <c:pt idx="12">
                    <c:v>1.0</c:v>
                  </c:pt>
                </c15:dlblRangeCache>
              </c15:datalabelsRange>
            </c:ext>
            <c:ext xmlns:c16="http://schemas.microsoft.com/office/drawing/2014/chart" uri="{C3380CC4-5D6E-409C-BE32-E72D297353CC}">
              <c16:uniqueId val="{0000000D-29F2-4354-B0E3-5CB26263B54A}"/>
            </c:ext>
          </c:extLst>
        </c:ser>
        <c:dLbls>
          <c:dLblPos val="t"/>
          <c:showLegendKey val="0"/>
          <c:showVal val="1"/>
          <c:showCatName val="0"/>
          <c:showSerName val="0"/>
          <c:showPercent val="0"/>
          <c:showBubbleSize val="0"/>
        </c:dLbls>
        <c:marker val="1"/>
        <c:smooth val="0"/>
        <c:axId val="358141192"/>
        <c:axId val="358138568"/>
      </c:lineChart>
      <c:catAx>
        <c:axId val="3581411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sz="1400"/>
                  <a:t>Age Group</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77009294363176E-2"/>
          <c:y val="0.13196757894250005"/>
          <c:w val="0.91578653281412103"/>
          <c:h val="0.72093864979206368"/>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A809-4975-ACA6-6DAC39E2B096}"/>
              </c:ext>
            </c:extLst>
          </c:dPt>
          <c:dPt>
            <c:idx val="1"/>
            <c:invertIfNegative val="0"/>
            <c:bubble3D val="0"/>
            <c:spPr>
              <a:solidFill>
                <a:srgbClr val="52849C"/>
              </a:solidFill>
              <a:ln>
                <a:noFill/>
              </a:ln>
              <a:effectLst/>
            </c:spPr>
            <c:extLst>
              <c:ext xmlns:c16="http://schemas.microsoft.com/office/drawing/2014/chart" uri="{C3380CC4-5D6E-409C-BE32-E72D297353CC}">
                <c16:uniqueId val="{00000003-A809-4975-ACA6-6DAC39E2B096}"/>
              </c:ext>
            </c:extLst>
          </c:dPt>
          <c:dPt>
            <c:idx val="7"/>
            <c:invertIfNegative val="0"/>
            <c:bubble3D val="0"/>
            <c:spPr>
              <a:solidFill>
                <a:srgbClr val="52849C"/>
              </a:solidFill>
              <a:ln>
                <a:noFill/>
              </a:ln>
              <a:effectLst/>
            </c:spPr>
            <c:extLst>
              <c:ext xmlns:c16="http://schemas.microsoft.com/office/drawing/2014/chart" uri="{C3380CC4-5D6E-409C-BE32-E72D297353CC}">
                <c16:uniqueId val="{00000005-A809-4975-ACA6-6DAC39E2B096}"/>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'ED Dem Figures'!$C$46:$C$54</c:f>
              <c:numCache>
                <c:formatCode>#,##0</c:formatCode>
                <c:ptCount val="9"/>
                <c:pt idx="0">
                  <c:v>216</c:v>
                </c:pt>
                <c:pt idx="1">
                  <c:v>334</c:v>
                </c:pt>
                <c:pt idx="3">
                  <c:v>2</c:v>
                </c:pt>
                <c:pt idx="4">
                  <c:v>4</c:v>
                </c:pt>
                <c:pt idx="5">
                  <c:v>78</c:v>
                </c:pt>
                <c:pt idx="6">
                  <c:v>37</c:v>
                </c:pt>
                <c:pt idx="7">
                  <c:v>383</c:v>
                </c:pt>
                <c:pt idx="8">
                  <c:v>15</c:v>
                </c:pt>
              </c:numCache>
            </c:numRef>
          </c:val>
          <c:extLst>
            <c:ext xmlns:c16="http://schemas.microsoft.com/office/drawing/2014/chart" uri="{C3380CC4-5D6E-409C-BE32-E72D297353CC}">
              <c16:uniqueId val="{00000006-A809-4975-ACA6-6DAC39E2B096}"/>
            </c:ext>
          </c:extLst>
        </c:ser>
        <c:dLbls>
          <c:showLegendKey val="0"/>
          <c:showVal val="0"/>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64557670317073E-2"/>
          <c:y val="0.12022014869286712"/>
          <c:w val="0.92149097467567376"/>
          <c:h val="0.7113298515416232"/>
        </c:manualLayout>
      </c:layout>
      <c:barChart>
        <c:barDir val="col"/>
        <c:grouping val="clustered"/>
        <c:varyColors val="0"/>
        <c:ser>
          <c:idx val="0"/>
          <c:order val="0"/>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7470-408A-94C0-F23A532D886F}"/>
              </c:ext>
            </c:extLst>
          </c:dPt>
          <c:dPt>
            <c:idx val="1"/>
            <c:invertIfNegative val="0"/>
            <c:bubble3D val="0"/>
            <c:spPr>
              <a:solidFill>
                <a:srgbClr val="52849C"/>
              </a:solidFill>
              <a:ln>
                <a:noFill/>
              </a:ln>
              <a:effectLst/>
            </c:spPr>
            <c:extLst>
              <c:ext xmlns:c16="http://schemas.microsoft.com/office/drawing/2014/chart" uri="{C3380CC4-5D6E-409C-BE32-E72D297353CC}">
                <c16:uniqueId val="{00000003-7470-408A-94C0-F23A532D886F}"/>
              </c:ext>
            </c:extLst>
          </c:dPt>
          <c:dPt>
            <c:idx val="7"/>
            <c:invertIfNegative val="0"/>
            <c:bubble3D val="0"/>
            <c:spPr>
              <a:solidFill>
                <a:srgbClr val="52849C"/>
              </a:solidFill>
              <a:ln>
                <a:noFill/>
              </a:ln>
              <a:effectLst/>
            </c:spPr>
            <c:extLst>
              <c:ext xmlns:c16="http://schemas.microsoft.com/office/drawing/2014/chart" uri="{C3380CC4-5D6E-409C-BE32-E72D297353CC}">
                <c16:uniqueId val="{00000005-7470-408A-94C0-F23A532D886F}"/>
              </c:ext>
            </c:extLst>
          </c:dPt>
          <c:dLbls>
            <c:dLbl>
              <c:idx val="3"/>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470-408A-94C0-F23A532D886F}"/>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470-408A-94C0-F23A532D886F}"/>
                </c:ext>
              </c:extLst>
            </c:dLbl>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Dem Figures'!$B$46:$B$53</c:f>
              <c:strCache>
                <c:ptCount val="8"/>
                <c:pt idx="0">
                  <c:v>Female</c:v>
                </c:pt>
                <c:pt idx="1">
                  <c:v>Male</c:v>
                </c:pt>
                <c:pt idx="3">
                  <c:v>AI/AN
NH</c:v>
                </c:pt>
                <c:pt idx="4">
                  <c:v>Asian
NH</c:v>
                </c:pt>
                <c:pt idx="5">
                  <c:v>Black
NH</c:v>
                </c:pt>
                <c:pt idx="6">
                  <c:v>Hispanic</c:v>
                </c:pt>
                <c:pt idx="7">
                  <c:v>White 
NH</c:v>
                </c:pt>
              </c:strCache>
            </c:strRef>
          </c:cat>
          <c:val>
            <c:numRef>
              <c:f>'ED Dem Figures'!$D$46:$D$53</c:f>
              <c:numCache>
                <c:formatCode>#,##0.0</c:formatCode>
                <c:ptCount val="8"/>
                <c:pt idx="0">
                  <c:v>0.79636979254345686</c:v>
                </c:pt>
                <c:pt idx="1">
                  <c:v>1.2887108084329841</c:v>
                </c:pt>
                <c:pt idx="3">
                  <c:v>0</c:v>
                </c:pt>
                <c:pt idx="4">
                  <c:v>0</c:v>
                </c:pt>
                <c:pt idx="5">
                  <c:v>0.69580396312096271</c:v>
                </c:pt>
                <c:pt idx="6">
                  <c:v>0.64516601516523753</c:v>
                </c:pt>
                <c:pt idx="7">
                  <c:v>1.1744138218510516</c:v>
                </c:pt>
              </c:numCache>
            </c:numRef>
          </c:val>
          <c:extLst>
            <c:ext xmlns:c16="http://schemas.microsoft.com/office/drawing/2014/chart" uri="{C3380CC4-5D6E-409C-BE32-E72D297353CC}">
              <c16:uniqueId val="{00000008-7470-408A-94C0-F23A532D886F}"/>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57996577002104"/>
          <c:y val="3.1284945748311276E-2"/>
          <c:w val="0.46023669615084312"/>
          <c:h val="0.94743995455604924"/>
        </c:manualLayout>
      </c:layout>
      <c:barChart>
        <c:barDir val="bar"/>
        <c:grouping val="clustered"/>
        <c:varyColors val="0"/>
        <c:ser>
          <c:idx val="0"/>
          <c:order val="0"/>
          <c:spPr>
            <a:solidFill>
              <a:srgbClr val="52849C"/>
            </a:solidFill>
            <a:ln>
              <a:noFill/>
            </a:ln>
            <a:effectLst/>
          </c:spPr>
          <c:invertIfNegative val="0"/>
          <c:dLbls>
            <c:numFmt formatCode="0.0&quot;%&quot;"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Descriptions!$B$4:$B$12</c:f>
              <c:strCache>
                <c:ptCount val="9"/>
                <c:pt idx="0">
                  <c:v>Unspecified </c:v>
                </c:pt>
                <c:pt idx="1">
                  <c:v>Drowning in swimming-pool</c:v>
                </c:pt>
                <c:pt idx="2">
                  <c:v>Submersion due to fall off unspecified watercraft</c:v>
                </c:pt>
                <c:pt idx="3">
                  <c:v>Drowning in natural water</c:v>
                </c:pt>
                <c:pt idx="4">
                  <c:v>Fall into swimming pool </c:v>
                </c:pt>
                <c:pt idx="5">
                  <c:v>Submersion due to fall off powered watercraft </c:v>
                </c:pt>
                <c:pt idx="6">
                  <c:v>Drowning in bathtub</c:v>
                </c:pt>
                <c:pt idx="7">
                  <c:v>Fall into natural body of water </c:v>
                </c:pt>
                <c:pt idx="8">
                  <c:v>Other </c:v>
                </c:pt>
              </c:strCache>
            </c:strRef>
          </c:cat>
          <c:val>
            <c:numRef>
              <c:f>Descriptions!$D$4:$D$12</c:f>
              <c:numCache>
                <c:formatCode>0.0</c:formatCode>
                <c:ptCount val="9"/>
                <c:pt idx="0">
                  <c:v>25.992779783393502</c:v>
                </c:pt>
                <c:pt idx="1">
                  <c:v>11.371841155234657</c:v>
                </c:pt>
                <c:pt idx="2">
                  <c:v>10.288808664259928</c:v>
                </c:pt>
                <c:pt idx="3">
                  <c:v>8.4837545126353788</c:v>
                </c:pt>
                <c:pt idx="4">
                  <c:v>6.8592057761732859</c:v>
                </c:pt>
                <c:pt idx="5">
                  <c:v>4.8736462093862816</c:v>
                </c:pt>
                <c:pt idx="6">
                  <c:v>4.512635379061372</c:v>
                </c:pt>
                <c:pt idx="7">
                  <c:v>3.2490974729241877</c:v>
                </c:pt>
                <c:pt idx="8">
                  <c:v>24.368231046931399</c:v>
                </c:pt>
              </c:numCache>
            </c:numRef>
          </c:val>
          <c:extLst>
            <c:ext xmlns:c16="http://schemas.microsoft.com/office/drawing/2014/chart" uri="{C3380CC4-5D6E-409C-BE32-E72D297353CC}">
              <c16:uniqueId val="{00000000-66F9-4A40-B7DE-B29B48C61D9B}"/>
            </c:ext>
          </c:extLst>
        </c:ser>
        <c:dLbls>
          <c:dLblPos val="outEnd"/>
          <c:showLegendKey val="0"/>
          <c:showVal val="1"/>
          <c:showCatName val="0"/>
          <c:showSerName val="0"/>
          <c:showPercent val="0"/>
          <c:showBubbleSize val="0"/>
        </c:dLbls>
        <c:gapWidth val="87"/>
        <c:axId val="1106660095"/>
        <c:axId val="1106657183"/>
      </c:barChart>
      <c:catAx>
        <c:axId val="11066600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106657183"/>
        <c:crosses val="autoZero"/>
        <c:auto val="1"/>
        <c:lblAlgn val="ctr"/>
        <c:lblOffset val="100"/>
        <c:noMultiLvlLbl val="0"/>
      </c:catAx>
      <c:valAx>
        <c:axId val="1106657183"/>
        <c:scaling>
          <c:orientation val="minMax"/>
        </c:scaling>
        <c:delete val="1"/>
        <c:axPos val="t"/>
        <c:numFmt formatCode="0.0" sourceLinked="1"/>
        <c:majorTickMark val="none"/>
        <c:minorTickMark val="none"/>
        <c:tickLblPos val="nextTo"/>
        <c:crossAx val="1106660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8620728891400001E-2"/>
          <c:y val="0.11404543397592541"/>
          <c:w val="0.9197687809107904"/>
          <c:h val="0.73463034362084045"/>
        </c:manualLayout>
      </c:layout>
      <c:barChart>
        <c:barDir val="col"/>
        <c:grouping val="clustered"/>
        <c:varyColors val="0"/>
        <c:ser>
          <c:idx val="0"/>
          <c:order val="0"/>
          <c:spPr>
            <a:solidFill>
              <a:srgbClr val="64327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'Death Dem Figures'!$C$3:$C$15</c:f>
              <c:numCache>
                <c:formatCode>General</c:formatCode>
                <c:ptCount val="13"/>
                <c:pt idx="0">
                  <c:v>4</c:v>
                </c:pt>
                <c:pt idx="1">
                  <c:v>57</c:v>
                </c:pt>
                <c:pt idx="2">
                  <c:v>21</c:v>
                </c:pt>
                <c:pt idx="3">
                  <c:v>23</c:v>
                </c:pt>
                <c:pt idx="4">
                  <c:v>41</c:v>
                </c:pt>
                <c:pt idx="5">
                  <c:v>35</c:v>
                </c:pt>
                <c:pt idx="6">
                  <c:v>89</c:v>
                </c:pt>
                <c:pt idx="7">
                  <c:v>81</c:v>
                </c:pt>
                <c:pt idx="8">
                  <c:v>58</c:v>
                </c:pt>
                <c:pt idx="9">
                  <c:v>77</c:v>
                </c:pt>
                <c:pt idx="10">
                  <c:v>64</c:v>
                </c:pt>
                <c:pt idx="11">
                  <c:v>32</c:v>
                </c:pt>
                <c:pt idx="12">
                  <c:v>8</c:v>
                </c:pt>
              </c:numCache>
            </c:numRef>
          </c:val>
          <c:extLst>
            <c:ext xmlns:c16="http://schemas.microsoft.com/office/drawing/2014/chart" uri="{C3380CC4-5D6E-409C-BE32-E72D297353CC}">
              <c16:uniqueId val="{00000000-ECB9-4F19-AC21-CE0EBE65121A}"/>
            </c:ext>
          </c:extLst>
        </c:ser>
        <c:dLbls>
          <c:showLegendKey val="0"/>
          <c:showVal val="0"/>
          <c:showCatName val="0"/>
          <c:showSerName val="0"/>
          <c:showPercent val="0"/>
          <c:showBubbleSize val="0"/>
        </c:dLbls>
        <c:gapWidth val="57"/>
        <c:overlap val="-3"/>
        <c:axId val="358141192"/>
        <c:axId val="358138568"/>
      </c:barChart>
      <c:catAx>
        <c:axId val="3581411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r>
                  <a:rPr lang="en-US" sz="1400"/>
                  <a:t>Age Group</a:t>
                </a:r>
              </a:p>
            </c:rich>
          </c:tx>
          <c:layout>
            <c:manualLayout>
              <c:xMode val="edge"/>
              <c:yMode val="edge"/>
              <c:x val="0.47967367671656347"/>
              <c:y val="0.929071295755549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38568"/>
        <c:crosses val="autoZero"/>
        <c:auto val="1"/>
        <c:lblAlgn val="ctr"/>
        <c:lblOffset val="100"/>
        <c:noMultiLvlLbl val="0"/>
      </c:catAx>
      <c:valAx>
        <c:axId val="3581385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358141192"/>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Franklin Gothic Demi Cond" panose="020B0706030402020204" pitchFamily="34" charset="0"/>
                <a:ea typeface="+mn-ea"/>
                <a:cs typeface="+mn-cs"/>
              </a:defRPr>
            </a:pPr>
            <a:r>
              <a:rPr lang="en-US" sz="1200"/>
              <a:t>Rate per 100,000, 2019-2023</a:t>
            </a:r>
          </a:p>
        </c:rich>
      </c:tx>
      <c:layout>
        <c:manualLayout>
          <c:xMode val="edge"/>
          <c:yMode val="edge"/>
          <c:x val="1.6088954957326481E-2"/>
          <c:y val="5.98578305825439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lineChart>
        <c:grouping val="standard"/>
        <c:varyColors val="0"/>
        <c:ser>
          <c:idx val="0"/>
          <c:order val="0"/>
          <c:spPr>
            <a:ln w="53975" cap="rnd">
              <a:solidFill>
                <a:srgbClr val="643275"/>
              </a:solidFill>
              <a:round/>
            </a:ln>
            <a:effectLst/>
          </c:spPr>
          <c:marker>
            <c:symbol val="circle"/>
            <c:size val="7"/>
            <c:spPr>
              <a:solidFill>
                <a:srgbClr val="643275"/>
              </a:solidFill>
              <a:ln w="9525">
                <a:solidFill>
                  <a:srgbClr val="643275"/>
                </a:solidFill>
              </a:ln>
              <a:effectLst/>
            </c:spPr>
          </c:marker>
          <c:dLbls>
            <c:dLbl>
              <c:idx val="2"/>
              <c:layout>
                <c:manualLayout>
                  <c:x val="-5.6698720182101134E-2"/>
                  <c:y val="4.1294361957944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8E-4434-906F-3D745312DB50}"/>
                </c:ext>
              </c:extLst>
            </c:dLbl>
            <c:dLbl>
              <c:idx val="3"/>
              <c:layout>
                <c:manualLayout>
                  <c:x val="-2.5561388159813358E-2"/>
                  <c:y val="4.4287253487072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E-4434-906F-3D745312DB50}"/>
                </c:ext>
              </c:extLst>
            </c:dLbl>
            <c:dLbl>
              <c:idx val="8"/>
              <c:layout>
                <c:manualLayout>
                  <c:x val="-4.1949457645227978E-2"/>
                  <c:y val="4.1294361957944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8E-4434-906F-3D745312DB5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Figures'!$B$3:$B$15</c:f>
              <c:strCache>
                <c:ptCount val="13"/>
                <c:pt idx="0">
                  <c:v>&lt;1</c:v>
                </c:pt>
                <c:pt idx="1">
                  <c:v>01-04</c:v>
                </c:pt>
                <c:pt idx="2">
                  <c:v>05-09</c:v>
                </c:pt>
                <c:pt idx="3">
                  <c:v>10-14</c:v>
                </c:pt>
                <c:pt idx="4">
                  <c:v>15-19</c:v>
                </c:pt>
                <c:pt idx="5">
                  <c:v>20-24</c:v>
                </c:pt>
                <c:pt idx="6">
                  <c:v>25-34</c:v>
                </c:pt>
                <c:pt idx="7">
                  <c:v>35-44</c:v>
                </c:pt>
                <c:pt idx="8">
                  <c:v>45-54</c:v>
                </c:pt>
                <c:pt idx="9">
                  <c:v>55-64</c:v>
                </c:pt>
                <c:pt idx="10">
                  <c:v>65-74</c:v>
                </c:pt>
                <c:pt idx="11">
                  <c:v>75-84</c:v>
                </c:pt>
                <c:pt idx="12">
                  <c:v>&gt;84</c:v>
                </c:pt>
              </c:strCache>
            </c:strRef>
          </c:cat>
          <c:val>
            <c:numRef>
              <c:f>'Death Dem Figures'!$D$3:$D$15</c:f>
              <c:numCache>
                <c:formatCode>0.00</c:formatCode>
                <c:ptCount val="13"/>
                <c:pt idx="1">
                  <c:v>2.3564556756888604</c:v>
                </c:pt>
                <c:pt idx="2">
                  <c:v>0.66469579089303465</c:v>
                </c:pt>
                <c:pt idx="3">
                  <c:v>0.68325003624195846</c:v>
                </c:pt>
                <c:pt idx="4">
                  <c:v>1.1636051552816888</c:v>
                </c:pt>
                <c:pt idx="5">
                  <c:v>0.98899111603408907</c:v>
                </c:pt>
                <c:pt idx="6">
                  <c:v>1.248343840461096</c:v>
                </c:pt>
                <c:pt idx="7">
                  <c:v>1.2088500358849372</c:v>
                </c:pt>
                <c:pt idx="8">
                  <c:v>0.85702819268121566</c:v>
                </c:pt>
                <c:pt idx="9">
                  <c:v>1.1270117342412656</c:v>
                </c:pt>
                <c:pt idx="10">
                  <c:v>1.1775518145797474</c:v>
                </c:pt>
                <c:pt idx="11">
                  <c:v>1.1890001140696984</c:v>
                </c:pt>
                <c:pt idx="12">
                  <c:v>0.90468161426863847</c:v>
                </c:pt>
              </c:numCache>
            </c:numRef>
          </c:val>
          <c:smooth val="0"/>
          <c:extLst>
            <c:ext xmlns:c16="http://schemas.microsoft.com/office/drawing/2014/chart" uri="{C3380CC4-5D6E-409C-BE32-E72D297353CC}">
              <c16:uniqueId val="{00000003-268E-4434-906F-3D745312DB50}"/>
            </c:ext>
          </c:extLst>
        </c:ser>
        <c:dLbls>
          <c:dLblPos val="t"/>
          <c:showLegendKey val="0"/>
          <c:showVal val="1"/>
          <c:showCatName val="0"/>
          <c:showSerName val="0"/>
          <c:showPercent val="0"/>
          <c:showBubbleSize val="0"/>
        </c:dLbls>
        <c:marker val="1"/>
        <c:smooth val="0"/>
        <c:axId val="1754137279"/>
        <c:axId val="1754120959"/>
      </c:lineChart>
      <c:catAx>
        <c:axId val="1754137279"/>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r>
                  <a:rPr lang="en-US" sz="1200"/>
                  <a:t>Age Group</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54120959"/>
        <c:crosses val="autoZero"/>
        <c:auto val="1"/>
        <c:lblAlgn val="ctr"/>
        <c:lblOffset val="100"/>
        <c:noMultiLvlLbl val="0"/>
      </c:catAx>
      <c:valAx>
        <c:axId val="1754120959"/>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54137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41707404031676E-2"/>
          <c:y val="0.11659028064925621"/>
          <c:w val="0.91377688116989275"/>
          <c:h val="0.7263284967048429"/>
        </c:manualLayout>
      </c:layout>
      <c:barChart>
        <c:barDir val="col"/>
        <c:grouping val="clustered"/>
        <c:varyColors val="0"/>
        <c:ser>
          <c:idx val="0"/>
          <c:order val="0"/>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09F2-41FA-A021-BAADFF1CF431}"/>
              </c:ext>
            </c:extLst>
          </c:dPt>
          <c:dPt>
            <c:idx val="1"/>
            <c:invertIfNegative val="0"/>
            <c:bubble3D val="0"/>
            <c:spPr>
              <a:solidFill>
                <a:srgbClr val="643275"/>
              </a:solidFill>
              <a:ln>
                <a:noFill/>
              </a:ln>
              <a:effectLst/>
            </c:spPr>
            <c:extLst>
              <c:ext xmlns:c16="http://schemas.microsoft.com/office/drawing/2014/chart" uri="{C3380CC4-5D6E-409C-BE32-E72D297353CC}">
                <c16:uniqueId val="{00000003-09F2-41FA-A021-BAADFF1CF431}"/>
              </c:ext>
            </c:extLst>
          </c:dPt>
          <c:dPt>
            <c:idx val="7"/>
            <c:invertIfNegative val="0"/>
            <c:bubble3D val="0"/>
            <c:spPr>
              <a:solidFill>
                <a:srgbClr val="643275"/>
              </a:solidFill>
              <a:ln>
                <a:noFill/>
              </a:ln>
              <a:effectLst/>
            </c:spPr>
            <c:extLst>
              <c:ext xmlns:c16="http://schemas.microsoft.com/office/drawing/2014/chart" uri="{C3380CC4-5D6E-409C-BE32-E72D297353CC}">
                <c16:uniqueId val="{00000005-09F2-41FA-A021-BAADFF1CF43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Figures'!$B$46:$B$54</c:f>
              <c:strCache>
                <c:ptCount val="9"/>
                <c:pt idx="0">
                  <c:v>Female</c:v>
                </c:pt>
                <c:pt idx="1">
                  <c:v>Male</c:v>
                </c:pt>
                <c:pt idx="3">
                  <c:v>AI/AN
NH</c:v>
                </c:pt>
                <c:pt idx="4">
                  <c:v>Asian
NH</c:v>
                </c:pt>
                <c:pt idx="5">
                  <c:v>Black
NH</c:v>
                </c:pt>
                <c:pt idx="6">
                  <c:v>Hispanic</c:v>
                </c:pt>
                <c:pt idx="7">
                  <c:v>White 
NH</c:v>
                </c:pt>
                <c:pt idx="8">
                  <c:v>Other
NH</c:v>
                </c:pt>
              </c:strCache>
            </c:strRef>
          </c:cat>
          <c:val>
            <c:numRef>
              <c:f>'Death Dem Figures'!$C$46:$C$54</c:f>
              <c:numCache>
                <c:formatCode>General</c:formatCode>
                <c:ptCount val="9"/>
                <c:pt idx="0">
                  <c:v>117</c:v>
                </c:pt>
                <c:pt idx="1">
                  <c:v>474</c:v>
                </c:pt>
                <c:pt idx="3">
                  <c:v>11</c:v>
                </c:pt>
                <c:pt idx="4">
                  <c:v>8</c:v>
                </c:pt>
                <c:pt idx="5">
                  <c:v>166</c:v>
                </c:pt>
                <c:pt idx="6">
                  <c:v>64</c:v>
                </c:pt>
                <c:pt idx="7">
                  <c:v>338</c:v>
                </c:pt>
                <c:pt idx="8">
                  <c:v>3</c:v>
                </c:pt>
              </c:numCache>
            </c:numRef>
          </c:val>
          <c:extLst>
            <c:ext xmlns:c16="http://schemas.microsoft.com/office/drawing/2014/chart" uri="{C3380CC4-5D6E-409C-BE32-E72D297353CC}">
              <c16:uniqueId val="{00000006-09F2-41FA-A021-BAADFF1CF431}"/>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486449717920406E-2"/>
          <c:y val="0.10228234939009376"/>
          <c:w val="0.92486913646273816"/>
          <c:h val="0.7203714245619981"/>
        </c:manualLayout>
      </c:layout>
      <c:barChart>
        <c:barDir val="col"/>
        <c:grouping val="clustered"/>
        <c:varyColors val="0"/>
        <c:ser>
          <c:idx val="0"/>
          <c:order val="0"/>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809C-4A0E-A8D5-CE33FDB64B36}"/>
              </c:ext>
            </c:extLst>
          </c:dPt>
          <c:dPt>
            <c:idx val="1"/>
            <c:invertIfNegative val="0"/>
            <c:bubble3D val="0"/>
            <c:spPr>
              <a:solidFill>
                <a:srgbClr val="643275"/>
              </a:solidFill>
              <a:ln>
                <a:noFill/>
              </a:ln>
              <a:effectLst/>
            </c:spPr>
            <c:extLst>
              <c:ext xmlns:c16="http://schemas.microsoft.com/office/drawing/2014/chart" uri="{C3380CC4-5D6E-409C-BE32-E72D297353CC}">
                <c16:uniqueId val="{00000003-809C-4A0E-A8D5-CE33FDB64B36}"/>
              </c:ext>
            </c:extLst>
          </c:dPt>
          <c:dPt>
            <c:idx val="3"/>
            <c:invertIfNegative val="0"/>
            <c:bubble3D val="0"/>
            <c:spPr>
              <a:solidFill>
                <a:srgbClr val="643275"/>
              </a:solidFill>
              <a:ln>
                <a:noFill/>
              </a:ln>
              <a:effectLst/>
            </c:spPr>
            <c:extLst>
              <c:ext xmlns:c16="http://schemas.microsoft.com/office/drawing/2014/chart" uri="{C3380CC4-5D6E-409C-BE32-E72D297353CC}">
                <c16:uniqueId val="{00000005-809C-4A0E-A8D5-CE33FDB64B36}"/>
              </c:ext>
            </c:extLst>
          </c:dPt>
          <c:dPt>
            <c:idx val="7"/>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809C-4A0E-A8D5-CE33FDB64B36}"/>
              </c:ext>
            </c:extLst>
          </c:dPt>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Dem Figures'!$B$46:$B$53</c:f>
              <c:strCache>
                <c:ptCount val="8"/>
                <c:pt idx="0">
                  <c:v>Female</c:v>
                </c:pt>
                <c:pt idx="1">
                  <c:v>Male</c:v>
                </c:pt>
                <c:pt idx="3">
                  <c:v>AI/AN
NH</c:v>
                </c:pt>
                <c:pt idx="4">
                  <c:v>Asian
NH</c:v>
                </c:pt>
                <c:pt idx="5">
                  <c:v>Black
NH</c:v>
                </c:pt>
                <c:pt idx="6">
                  <c:v>Hispanic</c:v>
                </c:pt>
                <c:pt idx="7">
                  <c:v>White 
NH</c:v>
                </c:pt>
              </c:strCache>
            </c:strRef>
          </c:cat>
          <c:val>
            <c:numRef>
              <c:f>'Death Dem Figures'!$D$46:$D$53</c:f>
              <c:numCache>
                <c:formatCode>0.00</c:formatCode>
                <c:ptCount val="8"/>
                <c:pt idx="0">
                  <c:v>0.43136697096103915</c:v>
                </c:pt>
                <c:pt idx="1">
                  <c:v>1.8288889916084863</c:v>
                </c:pt>
                <c:pt idx="3">
                  <c:v>1.9716477059878941</c:v>
                </c:pt>
                <c:pt idx="4">
                  <c:v>0.44530016292419711</c:v>
                </c:pt>
                <c:pt idx="5">
                  <c:v>1.4808135625394845</c:v>
                </c:pt>
                <c:pt idx="6">
                  <c:v>1.1159628370425729</c:v>
                </c:pt>
                <c:pt idx="7">
                  <c:v>1.0364278636701187</c:v>
                </c:pt>
              </c:numCache>
            </c:numRef>
          </c:val>
          <c:extLst>
            <c:ext xmlns:c16="http://schemas.microsoft.com/office/drawing/2014/chart" uri="{C3380CC4-5D6E-409C-BE32-E72D297353CC}">
              <c16:uniqueId val="{00000008-809C-4A0E-A8D5-CE33FDB64B36}"/>
            </c:ext>
          </c:extLst>
        </c:ser>
        <c:dLbls>
          <c:dLblPos val="outEnd"/>
          <c:showLegendKey val="0"/>
          <c:showVal val="1"/>
          <c:showCatName val="0"/>
          <c:showSerName val="0"/>
          <c:showPercent val="0"/>
          <c:showBubbleSize val="0"/>
        </c:dLbls>
        <c:gapWidth val="35"/>
        <c:overlap val="-27"/>
        <c:axId val="844182936"/>
        <c:axId val="844183264"/>
      </c:barChart>
      <c:catAx>
        <c:axId val="8441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3264"/>
        <c:crosses val="autoZero"/>
        <c:auto val="1"/>
        <c:lblAlgn val="ctr"/>
        <c:lblOffset val="100"/>
        <c:tickLblSkip val="1"/>
        <c:noMultiLvlLbl val="0"/>
      </c:catAx>
      <c:valAx>
        <c:axId val="844183264"/>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8441829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80604664982921E-2"/>
          <c:y val="0.10301639635845733"/>
          <c:w val="0.8980998984796712"/>
          <c:h val="0.80789763817629912"/>
        </c:manualLayout>
      </c:layout>
      <c:lineChart>
        <c:grouping val="standard"/>
        <c:varyColors val="0"/>
        <c:ser>
          <c:idx val="0"/>
          <c:order val="0"/>
          <c:spPr>
            <a:ln w="53975" cap="rnd">
              <a:solidFill>
                <a:srgbClr val="643275"/>
              </a:solidFill>
              <a:round/>
            </a:ln>
            <a:effectLst/>
          </c:spPr>
          <c:marker>
            <c:symbol val="circle"/>
            <c:size val="7"/>
            <c:spPr>
              <a:solidFill>
                <a:srgbClr val="643275"/>
              </a:solidFill>
              <a:ln w="15875">
                <a:solidFill>
                  <a:srgbClr val="643275"/>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1876-4D98-915C-9ED577662146}"/>
                </c:ext>
              </c:extLst>
            </c:dLbl>
            <c:dLbl>
              <c:idx val="2"/>
              <c:delete val="1"/>
              <c:extLst>
                <c:ext xmlns:c15="http://schemas.microsoft.com/office/drawing/2012/chart" uri="{CE6537A1-D6FC-4f65-9D91-7224C49458BB}"/>
                <c:ext xmlns:c16="http://schemas.microsoft.com/office/drawing/2014/chart" uri="{C3380CC4-5D6E-409C-BE32-E72D297353CC}">
                  <c16:uniqueId val="{00000001-1876-4D98-915C-9ED577662146}"/>
                </c:ext>
              </c:extLst>
            </c:dLbl>
            <c:dLbl>
              <c:idx val="3"/>
              <c:delete val="1"/>
              <c:extLst>
                <c:ext xmlns:c15="http://schemas.microsoft.com/office/drawing/2012/chart" uri="{CE6537A1-D6FC-4f65-9D91-7224C49458BB}"/>
                <c:ext xmlns:c16="http://schemas.microsoft.com/office/drawing/2014/chart" uri="{C3380CC4-5D6E-409C-BE32-E72D297353CC}">
                  <c16:uniqueId val="{00000002-1876-4D98-915C-9ED577662146}"/>
                </c:ext>
              </c:extLst>
            </c:dLbl>
            <c:dLbl>
              <c:idx val="4"/>
              <c:delete val="1"/>
              <c:extLst>
                <c:ext xmlns:c15="http://schemas.microsoft.com/office/drawing/2012/chart" uri="{CE6537A1-D6FC-4f65-9D91-7224C49458BB}"/>
                <c:ext xmlns:c16="http://schemas.microsoft.com/office/drawing/2014/chart" uri="{C3380CC4-5D6E-409C-BE32-E72D297353CC}">
                  <c16:uniqueId val="{00000003-1876-4D98-915C-9ED577662146}"/>
                </c:ext>
              </c:extLst>
            </c:dLbl>
            <c:dLbl>
              <c:idx val="5"/>
              <c:delete val="1"/>
              <c:extLst>
                <c:ext xmlns:c15="http://schemas.microsoft.com/office/drawing/2012/chart" uri="{CE6537A1-D6FC-4f65-9D91-7224C49458BB}"/>
                <c:ext xmlns:c16="http://schemas.microsoft.com/office/drawing/2014/chart" uri="{C3380CC4-5D6E-409C-BE32-E72D297353CC}">
                  <c16:uniqueId val="{00000004-1876-4D98-915C-9ED577662146}"/>
                </c:ext>
              </c:extLst>
            </c:dLbl>
            <c:dLbl>
              <c:idx val="7"/>
              <c:delete val="1"/>
              <c:extLst>
                <c:ext xmlns:c15="http://schemas.microsoft.com/office/drawing/2012/chart" uri="{CE6537A1-D6FC-4f65-9D91-7224C49458BB}"/>
                <c:ext xmlns:c16="http://schemas.microsoft.com/office/drawing/2014/chart" uri="{C3380CC4-5D6E-409C-BE32-E72D297353CC}">
                  <c16:uniqueId val="{00000005-1876-4D98-915C-9ED577662146}"/>
                </c:ext>
              </c:extLst>
            </c:dLbl>
            <c:dLbl>
              <c:idx val="8"/>
              <c:delete val="1"/>
              <c:extLst>
                <c:ext xmlns:c15="http://schemas.microsoft.com/office/drawing/2012/chart" uri="{CE6537A1-D6FC-4f65-9D91-7224C49458BB}"/>
                <c:ext xmlns:c16="http://schemas.microsoft.com/office/drawing/2014/chart" uri="{C3380CC4-5D6E-409C-BE32-E72D297353CC}">
                  <c16:uniqueId val="{00000006-1876-4D98-915C-9ED577662146}"/>
                </c:ext>
              </c:extLst>
            </c:dLbl>
            <c:dLbl>
              <c:idx val="9"/>
              <c:delete val="1"/>
              <c:extLst>
                <c:ext xmlns:c15="http://schemas.microsoft.com/office/drawing/2012/chart" uri="{CE6537A1-D6FC-4f65-9D91-7224C49458BB}"/>
                <c:ext xmlns:c16="http://schemas.microsoft.com/office/drawing/2014/chart" uri="{C3380CC4-5D6E-409C-BE32-E72D297353CC}">
                  <c16:uniqueId val="{00000007-1876-4D98-915C-9ED577662146}"/>
                </c:ext>
              </c:extLst>
            </c:dLbl>
            <c:dLbl>
              <c:idx val="10"/>
              <c:delete val="1"/>
              <c:extLst>
                <c:ext xmlns:c15="http://schemas.microsoft.com/office/drawing/2012/chart" uri="{CE6537A1-D6FC-4f65-9D91-7224C49458BB}"/>
                <c:ext xmlns:c16="http://schemas.microsoft.com/office/drawing/2014/chart" uri="{C3380CC4-5D6E-409C-BE32-E72D297353CC}">
                  <c16:uniqueId val="{00000008-1876-4D98-915C-9ED57766214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Additional Figures'!$A$5:$A$16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'Death Additional Figures'!$D$5:$D$16</c:f>
              <c:numCache>
                <c:formatCode>0%</c:formatCode>
                <c:ptCount val="12"/>
                <c:pt idx="0">
                  <c:v>4.2301184433164128E-2</c:v>
                </c:pt>
                <c:pt idx="1">
                  <c:v>4.3993231810490689E-2</c:v>
                </c:pt>
                <c:pt idx="2">
                  <c:v>7.1065989847715741E-2</c:v>
                </c:pt>
                <c:pt idx="3">
                  <c:v>7.1065989847715741E-2</c:v>
                </c:pt>
                <c:pt idx="4">
                  <c:v>0.1065989847715736</c:v>
                </c:pt>
                <c:pt idx="5">
                  <c:v>0.15736040609137056</c:v>
                </c:pt>
                <c:pt idx="6">
                  <c:v>0.17089678510998307</c:v>
                </c:pt>
                <c:pt idx="7">
                  <c:v>0.11505922165820642</c:v>
                </c:pt>
                <c:pt idx="8">
                  <c:v>0.10321489001692047</c:v>
                </c:pt>
                <c:pt idx="9">
                  <c:v>4.5685279187817257E-2</c:v>
                </c:pt>
                <c:pt idx="10">
                  <c:v>4.060913705583756E-2</c:v>
                </c:pt>
                <c:pt idx="11">
                  <c:v>3.2148900169204742E-2</c:v>
                </c:pt>
              </c:numCache>
            </c:numRef>
          </c:val>
          <c:smooth val="1"/>
          <c:extLst>
            <c:ext xmlns:c16="http://schemas.microsoft.com/office/drawing/2014/chart" uri="{C3380CC4-5D6E-409C-BE32-E72D297353CC}">
              <c16:uniqueId val="{00000009-1876-4D98-915C-9ED577662146}"/>
            </c:ext>
          </c:extLst>
        </c:ser>
        <c:dLbls>
          <c:dLblPos val="t"/>
          <c:showLegendKey val="0"/>
          <c:showVal val="1"/>
          <c:showCatName val="0"/>
          <c:showSerName val="0"/>
          <c:showPercent val="0"/>
          <c:showBubbleSize val="0"/>
        </c:dLbls>
        <c:marker val="1"/>
        <c:smooth val="0"/>
        <c:axId val="1112840368"/>
        <c:axId val="1105945776"/>
      </c:lineChart>
      <c:catAx>
        <c:axId val="111284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Arial" panose="020B0604020202020204" pitchFamily="34" charset="0"/>
              </a:defRPr>
            </a:pPr>
            <a:endParaRPr lang="en-US"/>
          </a:p>
        </c:txPr>
        <c:crossAx val="1105945776"/>
        <c:crosses val="autoZero"/>
        <c:auto val="1"/>
        <c:lblAlgn val="ctr"/>
        <c:lblOffset val="100"/>
        <c:noMultiLvlLbl val="0"/>
      </c:catAx>
      <c:valAx>
        <c:axId val="11059457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Arial" panose="020B0604020202020204" pitchFamily="34" charset="0"/>
              </a:defRPr>
            </a:pPr>
            <a:endParaRPr lang="en-US"/>
          </a:p>
        </c:txPr>
        <c:crossAx val="111284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6112328064253"/>
          <c:y val="0.1191318795171365"/>
          <c:w val="0.70246995441359306"/>
          <c:h val="0.83474651362210583"/>
        </c:manualLayout>
      </c:layout>
      <c:barChart>
        <c:barDir val="bar"/>
        <c:grouping val="clustered"/>
        <c:varyColors val="0"/>
        <c:ser>
          <c:idx val="0"/>
          <c:order val="0"/>
          <c:spPr>
            <a:solidFill>
              <a:srgbClr val="6432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Additional Figures'!$A$32:$A$35</c:f>
              <c:strCache>
                <c:ptCount val="4"/>
                <c:pt idx="0">
                  <c:v>Bath-tub</c:v>
                </c:pt>
                <c:pt idx="1">
                  <c:v>Swimming-pool</c:v>
                </c:pt>
                <c:pt idx="2">
                  <c:v>Natural Water</c:v>
                </c:pt>
                <c:pt idx="3">
                  <c:v>Other / Unspecified</c:v>
                </c:pt>
              </c:strCache>
            </c:strRef>
          </c:cat>
          <c:val>
            <c:numRef>
              <c:f>'Death Additional Figures'!$D$32:$D$35</c:f>
              <c:numCache>
                <c:formatCode>0%</c:formatCode>
                <c:ptCount val="4"/>
                <c:pt idx="0">
                  <c:v>0.16243654822335024</c:v>
                </c:pt>
                <c:pt idx="1">
                  <c:v>0.1641285956006768</c:v>
                </c:pt>
                <c:pt idx="2">
                  <c:v>0.53807106598984777</c:v>
                </c:pt>
                <c:pt idx="3">
                  <c:v>0.13536379018612521</c:v>
                </c:pt>
              </c:numCache>
            </c:numRef>
          </c:val>
          <c:extLst>
            <c:ext xmlns:c16="http://schemas.microsoft.com/office/drawing/2014/chart" uri="{C3380CC4-5D6E-409C-BE32-E72D297353CC}">
              <c16:uniqueId val="{00000000-4263-41CA-BDC1-D01F0FB56EED}"/>
            </c:ext>
          </c:extLst>
        </c:ser>
        <c:dLbls>
          <c:showLegendKey val="0"/>
          <c:showVal val="0"/>
          <c:showCatName val="0"/>
          <c:showSerName val="0"/>
          <c:showPercent val="0"/>
          <c:showBubbleSize val="0"/>
        </c:dLbls>
        <c:gapWidth val="57"/>
        <c:axId val="1234269512"/>
        <c:axId val="1234268432"/>
      </c:barChart>
      <c:catAx>
        <c:axId val="1234269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crossAx val="1234268432"/>
        <c:crosses val="autoZero"/>
        <c:auto val="1"/>
        <c:lblAlgn val="ctr"/>
        <c:lblOffset val="100"/>
        <c:noMultiLvlLbl val="0"/>
      </c:catAx>
      <c:valAx>
        <c:axId val="1234268432"/>
        <c:scaling>
          <c:orientation val="minMax"/>
        </c:scaling>
        <c:delete val="1"/>
        <c:axPos val="t"/>
        <c:numFmt formatCode="0%" sourceLinked="1"/>
        <c:majorTickMark val="none"/>
        <c:minorTickMark val="none"/>
        <c:tickLblPos val="nextTo"/>
        <c:crossAx val="1234269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solidFill>
                  <a:schemeClr val="tx1"/>
                </a:solidFill>
                <a:latin typeface="Franklin Gothic Demi Cond" panose="020B0706030402020204" pitchFamily="34" charset="0"/>
              </a:rPr>
              <a:t>Count of Unintentional Drowning Deaths by Water Source and Age Group, 2019-2023</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214111600829769E-2"/>
          <c:y val="4.7130965999915259E-2"/>
          <c:w val="0.83557517181421503"/>
          <c:h val="0.87151356360371346"/>
        </c:manualLayout>
      </c:layout>
      <c:barChart>
        <c:barDir val="bar"/>
        <c:grouping val="stacked"/>
        <c:varyColors val="0"/>
        <c:ser>
          <c:idx val="0"/>
          <c:order val="0"/>
          <c:tx>
            <c:strRef>
              <c:f>'Death Additional Figures'!$G$55</c:f>
              <c:strCache>
                <c:ptCount val="1"/>
                <c:pt idx="0">
                  <c:v>Bath-tub</c:v>
                </c:pt>
              </c:strCache>
            </c:strRef>
          </c:tx>
          <c:spPr>
            <a:solidFill>
              <a:srgbClr val="D48A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Additional Figures'!$F$56:$F$60</c:f>
              <c:strCache>
                <c:ptCount val="5"/>
                <c:pt idx="0">
                  <c:v>&lt;5</c:v>
                </c:pt>
                <c:pt idx="1">
                  <c:v>5-17</c:v>
                </c:pt>
                <c:pt idx="2">
                  <c:v>18-44</c:v>
                </c:pt>
                <c:pt idx="3">
                  <c:v>45-64</c:v>
                </c:pt>
                <c:pt idx="4">
                  <c:v>65+</c:v>
                </c:pt>
              </c:strCache>
            </c:strRef>
          </c:cat>
          <c:val>
            <c:numRef>
              <c:f>'Death Additional Figures'!$G$56:$G$60</c:f>
              <c:numCache>
                <c:formatCode>General</c:formatCode>
                <c:ptCount val="5"/>
                <c:pt idx="0">
                  <c:v>10</c:v>
                </c:pt>
                <c:pt idx="1">
                  <c:v>7</c:v>
                </c:pt>
                <c:pt idx="2">
                  <c:v>28</c:v>
                </c:pt>
                <c:pt idx="3">
                  <c:v>24</c:v>
                </c:pt>
                <c:pt idx="4">
                  <c:v>27</c:v>
                </c:pt>
              </c:numCache>
            </c:numRef>
          </c:val>
          <c:extLst>
            <c:ext xmlns:c16="http://schemas.microsoft.com/office/drawing/2014/chart" uri="{C3380CC4-5D6E-409C-BE32-E72D297353CC}">
              <c16:uniqueId val="{00000000-6CB0-4B1A-9C2D-44EB9C56B3D1}"/>
            </c:ext>
          </c:extLst>
        </c:ser>
        <c:ser>
          <c:idx val="1"/>
          <c:order val="1"/>
          <c:tx>
            <c:strRef>
              <c:f>'Death Additional Figures'!$H$55</c:f>
              <c:strCache>
                <c:ptCount val="1"/>
                <c:pt idx="0">
                  <c:v>Swimming-pool</c:v>
                </c:pt>
              </c:strCache>
            </c:strRef>
          </c:tx>
          <c:spPr>
            <a:solidFill>
              <a:srgbClr val="855E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Additional Figures'!$F$56:$F$60</c:f>
              <c:strCache>
                <c:ptCount val="5"/>
                <c:pt idx="0">
                  <c:v>&lt;5</c:v>
                </c:pt>
                <c:pt idx="1">
                  <c:v>5-17</c:v>
                </c:pt>
                <c:pt idx="2">
                  <c:v>18-44</c:v>
                </c:pt>
                <c:pt idx="3">
                  <c:v>45-64</c:v>
                </c:pt>
                <c:pt idx="4">
                  <c:v>65+</c:v>
                </c:pt>
              </c:strCache>
            </c:strRef>
          </c:cat>
          <c:val>
            <c:numRef>
              <c:f>'Death Additional Figures'!$H$56:$H$60</c:f>
              <c:numCache>
                <c:formatCode>General</c:formatCode>
                <c:ptCount val="5"/>
                <c:pt idx="0">
                  <c:v>37</c:v>
                </c:pt>
                <c:pt idx="1">
                  <c:v>22</c:v>
                </c:pt>
                <c:pt idx="2">
                  <c:v>13</c:v>
                </c:pt>
                <c:pt idx="3">
                  <c:v>16</c:v>
                </c:pt>
                <c:pt idx="4">
                  <c:v>8</c:v>
                </c:pt>
              </c:numCache>
            </c:numRef>
          </c:val>
          <c:extLst>
            <c:ext xmlns:c16="http://schemas.microsoft.com/office/drawing/2014/chart" uri="{C3380CC4-5D6E-409C-BE32-E72D297353CC}">
              <c16:uniqueId val="{00000001-6CB0-4B1A-9C2D-44EB9C56B3D1}"/>
            </c:ext>
          </c:extLst>
        </c:ser>
        <c:ser>
          <c:idx val="2"/>
          <c:order val="2"/>
          <c:tx>
            <c:strRef>
              <c:f>'Death Additional Figures'!$I$55</c:f>
              <c:strCache>
                <c:ptCount val="1"/>
                <c:pt idx="0">
                  <c:v>Natural Water</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Additional Figures'!$F$56:$F$60</c:f>
              <c:strCache>
                <c:ptCount val="5"/>
                <c:pt idx="0">
                  <c:v>&lt;5</c:v>
                </c:pt>
                <c:pt idx="1">
                  <c:v>5-17</c:v>
                </c:pt>
                <c:pt idx="2">
                  <c:v>18-44</c:v>
                </c:pt>
                <c:pt idx="3">
                  <c:v>45-64</c:v>
                </c:pt>
                <c:pt idx="4">
                  <c:v>65+</c:v>
                </c:pt>
              </c:strCache>
            </c:strRef>
          </c:cat>
          <c:val>
            <c:numRef>
              <c:f>'Death Additional Figures'!$I$56:$I$60</c:f>
              <c:numCache>
                <c:formatCode>General</c:formatCode>
                <c:ptCount val="5"/>
                <c:pt idx="0">
                  <c:v>9</c:v>
                </c:pt>
                <c:pt idx="1">
                  <c:v>29</c:v>
                </c:pt>
                <c:pt idx="2">
                  <c:v>153</c:v>
                </c:pt>
                <c:pt idx="3">
                  <c:v>77</c:v>
                </c:pt>
                <c:pt idx="4">
                  <c:v>50</c:v>
                </c:pt>
              </c:numCache>
            </c:numRef>
          </c:val>
          <c:extLst>
            <c:ext xmlns:c16="http://schemas.microsoft.com/office/drawing/2014/chart" uri="{C3380CC4-5D6E-409C-BE32-E72D297353CC}">
              <c16:uniqueId val="{00000002-6CB0-4B1A-9C2D-44EB9C56B3D1}"/>
            </c:ext>
          </c:extLst>
        </c:ser>
        <c:ser>
          <c:idx val="3"/>
          <c:order val="3"/>
          <c:tx>
            <c:strRef>
              <c:f>'Death Additional Figures'!$J$55</c:f>
              <c:strCache>
                <c:ptCount val="1"/>
                <c:pt idx="0">
                  <c:v>Other / Unspecified</c:v>
                </c:pt>
              </c:strCache>
            </c:strRef>
          </c:tx>
          <c:spPr>
            <a:solidFill>
              <a:srgbClr val="98C0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'Death Additional Figures'!$F$56:$F$60</c:f>
              <c:strCache>
                <c:ptCount val="5"/>
                <c:pt idx="0">
                  <c:v>&lt;5</c:v>
                </c:pt>
                <c:pt idx="1">
                  <c:v>5-17</c:v>
                </c:pt>
                <c:pt idx="2">
                  <c:v>18-44</c:v>
                </c:pt>
                <c:pt idx="3">
                  <c:v>45-64</c:v>
                </c:pt>
                <c:pt idx="4">
                  <c:v>65+</c:v>
                </c:pt>
              </c:strCache>
            </c:strRef>
          </c:cat>
          <c:val>
            <c:numRef>
              <c:f>'Death Additional Figures'!$J$56:$J$60</c:f>
              <c:numCache>
                <c:formatCode>General</c:formatCode>
                <c:ptCount val="5"/>
                <c:pt idx="0">
                  <c:v>5</c:v>
                </c:pt>
                <c:pt idx="1">
                  <c:v>6</c:v>
                </c:pt>
                <c:pt idx="2">
                  <c:v>32</c:v>
                </c:pt>
                <c:pt idx="3">
                  <c:v>18</c:v>
                </c:pt>
                <c:pt idx="4">
                  <c:v>19</c:v>
                </c:pt>
              </c:numCache>
            </c:numRef>
          </c:val>
          <c:extLst>
            <c:ext xmlns:c16="http://schemas.microsoft.com/office/drawing/2014/chart" uri="{C3380CC4-5D6E-409C-BE32-E72D297353CC}">
              <c16:uniqueId val="{00000003-6CB0-4B1A-9C2D-44EB9C56B3D1}"/>
            </c:ext>
          </c:extLst>
        </c:ser>
        <c:dLbls>
          <c:dLblPos val="ctr"/>
          <c:showLegendKey val="0"/>
          <c:showVal val="1"/>
          <c:showCatName val="0"/>
          <c:showSerName val="0"/>
          <c:showPercent val="0"/>
          <c:showBubbleSize val="0"/>
        </c:dLbls>
        <c:gapWidth val="65"/>
        <c:overlap val="100"/>
        <c:axId val="944694552"/>
        <c:axId val="944690232"/>
      </c:barChart>
      <c:catAx>
        <c:axId val="944694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crossAx val="944690232"/>
        <c:crosses val="autoZero"/>
        <c:auto val="1"/>
        <c:lblAlgn val="ctr"/>
        <c:lblOffset val="100"/>
        <c:noMultiLvlLbl val="0"/>
      </c:catAx>
      <c:valAx>
        <c:axId val="944690232"/>
        <c:scaling>
          <c:orientation val="minMax"/>
        </c:scaling>
        <c:delete val="1"/>
        <c:axPos val="t"/>
        <c:numFmt formatCode="General" sourceLinked="1"/>
        <c:majorTickMark val="none"/>
        <c:minorTickMark val="none"/>
        <c:tickLblPos val="nextTo"/>
        <c:crossAx val="944694552"/>
        <c:crosses val="autoZero"/>
        <c:crossBetween val="between"/>
      </c:valAx>
      <c:spPr>
        <a:noFill/>
        <a:ln>
          <a:noFill/>
        </a:ln>
        <a:effectLst/>
      </c:spPr>
    </c:plotArea>
    <c:legend>
      <c:legendPos val="r"/>
      <c:layout>
        <c:manualLayout>
          <c:xMode val="edge"/>
          <c:yMode val="edge"/>
          <c:x val="0.63689120274904409"/>
          <c:y val="8.1412031447944691E-2"/>
          <c:w val="0.28216753799199068"/>
          <c:h val="0.286681210357848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1563160950714536E-2"/>
          <c:y val="0.12351509954700422"/>
          <c:w val="0.91138854632513033"/>
          <c:h val="0.77407688437762356"/>
        </c:manualLayout>
      </c:layout>
      <c:lineChart>
        <c:grouping val="standard"/>
        <c:varyColors val="0"/>
        <c:ser>
          <c:idx val="0"/>
          <c:order val="0"/>
          <c:spPr>
            <a:ln w="50800" cap="rnd">
              <a:solidFill>
                <a:srgbClr val="17375E"/>
              </a:solidFill>
              <a:round/>
            </a:ln>
            <a:effectLst/>
          </c:spPr>
          <c:marker>
            <c:symbol val="circle"/>
            <c:size val="10"/>
            <c:spPr>
              <a:solidFill>
                <a:srgbClr val="17375E"/>
              </a:solidFill>
              <a:ln w="9525">
                <a:noFill/>
              </a:ln>
              <a:effectLst/>
            </c:spPr>
          </c:marker>
          <c:dLbls>
            <c:dLbl>
              <c:idx val="0"/>
              <c:layout>
                <c:manualLayout>
                  <c:x val="-4.6142239111542541E-2"/>
                  <c:y val="-6.0964676349291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B9-48A3-94D0-B83DF33B9D7A}"/>
                </c:ext>
              </c:extLst>
            </c:dLbl>
            <c:dLbl>
              <c:idx val="1"/>
              <c:delete val="1"/>
              <c:extLst>
                <c:ext xmlns:c15="http://schemas.microsoft.com/office/drawing/2012/chart" uri="{CE6537A1-D6FC-4f65-9D91-7224C49458BB}"/>
                <c:ext xmlns:c16="http://schemas.microsoft.com/office/drawing/2014/chart" uri="{C3380CC4-5D6E-409C-BE32-E72D297353CC}">
                  <c16:uniqueId val="{00000001-73B9-48A3-94D0-B83DF33B9D7A}"/>
                </c:ext>
              </c:extLst>
            </c:dLbl>
            <c:dLbl>
              <c:idx val="2"/>
              <c:delete val="1"/>
              <c:extLst>
                <c:ext xmlns:c15="http://schemas.microsoft.com/office/drawing/2012/chart" uri="{CE6537A1-D6FC-4f65-9D91-7224C49458BB}"/>
                <c:ext xmlns:c16="http://schemas.microsoft.com/office/drawing/2014/chart" uri="{C3380CC4-5D6E-409C-BE32-E72D297353CC}">
                  <c16:uniqueId val="{00000002-73B9-48A3-94D0-B83DF33B9D7A}"/>
                </c:ext>
              </c:extLst>
            </c:dLbl>
            <c:dLbl>
              <c:idx val="3"/>
              <c:delete val="1"/>
              <c:extLst>
                <c:ext xmlns:c15="http://schemas.microsoft.com/office/drawing/2012/chart" uri="{CE6537A1-D6FC-4f65-9D91-7224C49458BB}"/>
                <c:ext xmlns:c16="http://schemas.microsoft.com/office/drawing/2014/chart" uri="{C3380CC4-5D6E-409C-BE32-E72D297353CC}">
                  <c16:uniqueId val="{00000003-73B9-48A3-94D0-B83DF33B9D7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17375E"/>
                    </a:solidFill>
                    <a:latin typeface="Franklin Gothic Demi Cond" panose="020B0706030402020204" pitchFamily="34" charset="0"/>
                    <a:ea typeface="+mn-ea"/>
                    <a:cs typeface="Calibri" panose="020F050202020403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Trends!$B$25:$B$29</c:f>
              <c:strCache>
                <c:ptCount val="5"/>
                <c:pt idx="0">
                  <c:v>2019</c:v>
                </c:pt>
                <c:pt idx="1">
                  <c:v>2020</c:v>
                </c:pt>
                <c:pt idx="2">
                  <c:v>2021</c:v>
                </c:pt>
                <c:pt idx="3">
                  <c:v>2022</c:v>
                </c:pt>
                <c:pt idx="4">
                  <c:v>2023</c:v>
                </c:pt>
              </c:strCache>
            </c:strRef>
          </c:cat>
          <c:val>
            <c:numRef>
              <c:f>Trends!$C$25:$C$29</c:f>
              <c:numCache>
                <c:formatCode>#,##0</c:formatCode>
                <c:ptCount val="5"/>
                <c:pt idx="0">
                  <c:v>30</c:v>
                </c:pt>
                <c:pt idx="1">
                  <c:v>26</c:v>
                </c:pt>
                <c:pt idx="2">
                  <c:v>18</c:v>
                </c:pt>
                <c:pt idx="3">
                  <c:v>22</c:v>
                </c:pt>
                <c:pt idx="4">
                  <c:v>19</c:v>
                </c:pt>
              </c:numCache>
            </c:numRef>
          </c:val>
          <c:smooth val="0"/>
          <c:extLst>
            <c:ext xmlns:c16="http://schemas.microsoft.com/office/drawing/2014/chart" uri="{C3380CC4-5D6E-409C-BE32-E72D297353CC}">
              <c16:uniqueId val="{00000004-73B9-48A3-94D0-B83DF33B9D7A}"/>
            </c:ext>
          </c:extLst>
        </c:ser>
        <c:dLbls>
          <c:dLblPos val="r"/>
          <c:showLegendKey val="0"/>
          <c:showVal val="1"/>
          <c:showCatName val="0"/>
          <c:showSerName val="0"/>
          <c:showPercent val="0"/>
          <c:showBubbleSize val="0"/>
        </c:dLbls>
        <c:marker val="1"/>
        <c:smooth val="0"/>
        <c:axId val="485496536"/>
        <c:axId val="485503752"/>
      </c:lineChart>
      <c:catAx>
        <c:axId val="4854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503752"/>
        <c:crosses val="autoZero"/>
        <c:auto val="1"/>
        <c:lblAlgn val="ctr"/>
        <c:lblOffset val="100"/>
        <c:noMultiLvlLbl val="0"/>
      </c:catAx>
      <c:valAx>
        <c:axId val="4855037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Franklin Gothic Demi Cond" panose="020B0706030402020204" pitchFamily="34" charset="0"/>
                <a:ea typeface="+mn-ea"/>
                <a:cs typeface="Calibri" panose="020F0502020204030204" pitchFamily="34" charset="0"/>
              </a:defRPr>
            </a:pPr>
            <a:endParaRPr lang="en-US"/>
          </a:p>
        </c:txPr>
        <c:crossAx val="4854965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Franklin Gothic Demi Cond" panose="020B0706030402020204" pitchFamily="34" charset="0"/>
          <a:cs typeface="Calibri" panose="020F050202020403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0.00521</cdr:y>
    </cdr:from>
    <cdr:to>
      <cdr:x>0.27218</cdr:x>
      <cdr:y>0.09798</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20760"/>
          <a:ext cx="2168156" cy="3696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200" b="0" dirty="0">
              <a:latin typeface="Franklin Gothic Demi Cond" panose="020B0706030402020204" pitchFamily="34" charset="0"/>
              <a:cs typeface="Calibri" panose="020F0502020204030204" pitchFamily="34" charset="0"/>
            </a:rPr>
            <a:t>Number</a:t>
          </a:r>
          <a:r>
            <a:rPr lang="en-US" sz="1200" b="0" baseline="0" dirty="0">
              <a:latin typeface="Franklin Gothic Demi Cond" panose="020B0706030402020204" pitchFamily="34" charset="0"/>
              <a:cs typeface="Calibri" panose="020F0502020204030204" pitchFamily="34" charset="0"/>
            </a:rPr>
            <a:t> of Deaths</a:t>
          </a:r>
          <a:endParaRPr lang="en-US" sz="1200" b="0" dirty="0">
            <a:latin typeface="Franklin Gothic Demi Cond" panose="020B0706030402020204" pitchFamily="34" charset="0"/>
            <a:cs typeface="Calibri" panose="020F0502020204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0.71649</cdr:x>
      <cdr:y>0.74138</cdr:y>
    </cdr:from>
    <cdr:to>
      <cdr:x>0.75177</cdr:x>
      <cdr:y>0.79126</cdr:y>
    </cdr:to>
    <cdr:sp macro="" textlink="">
      <cdr:nvSpPr>
        <cdr:cNvPr id="2" name="TextBox 7">
          <a:extLst xmlns:a="http://schemas.openxmlformats.org/drawingml/2006/main">
            <a:ext uri="{FF2B5EF4-FFF2-40B4-BE49-F238E27FC236}">
              <a16:creationId xmlns:a16="http://schemas.microsoft.com/office/drawing/2014/main" id="{9EAB575C-01B3-38CE-6989-E76B6E69A4B8}"/>
            </a:ext>
          </a:extLst>
        </cdr:cNvPr>
        <cdr:cNvSpPr txBox="1"/>
      </cdr:nvSpPr>
      <cdr:spPr>
        <a:xfrm xmlns:a="http://schemas.openxmlformats.org/drawingml/2006/main">
          <a:off x="5648960" y="3058160"/>
          <a:ext cx="278130" cy="20574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a:latin typeface="Franklin Gothic Demi Cond" panose="020B0706030402020204" pitchFamily="34" charset="0"/>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0.01542</cdr:y>
    </cdr:from>
    <cdr:to>
      <cdr:x>0.41306</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56227"/>
          <a:ext cx="3395602" cy="256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Number of Hospitalizations, 2019-2023</a:t>
          </a:r>
        </a:p>
      </cdr:txBody>
    </cdr:sp>
  </cdr:relSizeAnchor>
</c:userShapes>
</file>

<file path=ppt/drawings/drawing12.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dirty="0">
              <a:latin typeface="Franklin Gothic Demi Cond" panose="020B0706030402020204" pitchFamily="34" charset="0"/>
            </a:rPr>
            <a:t>Rate per 100,000, 2019-2023</a:t>
          </a:r>
        </a:p>
      </cdr:txBody>
    </cdr:sp>
  </cdr:relSizeAnchor>
  <cdr:relSizeAnchor xmlns:cdr="http://schemas.openxmlformats.org/drawingml/2006/chartDrawing">
    <cdr:from>
      <cdr:x>0.45511</cdr:x>
      <cdr:y>0.74667</cdr:y>
    </cdr:from>
    <cdr:to>
      <cdr:x>0.5</cdr:x>
      <cdr:y>0.81999</cdr:y>
    </cdr:to>
    <cdr:sp macro="" textlink="">
      <cdr:nvSpPr>
        <cdr:cNvPr id="3" name="TextBox 2">
          <a:extLst xmlns:a="http://schemas.openxmlformats.org/drawingml/2006/main">
            <a:ext uri="{FF2B5EF4-FFF2-40B4-BE49-F238E27FC236}">
              <a16:creationId xmlns:a16="http://schemas.microsoft.com/office/drawing/2014/main" id="{6D12C642-AC4B-4B60-4FFE-B61227807329}"/>
            </a:ext>
          </a:extLst>
        </cdr:cNvPr>
        <cdr:cNvSpPr txBox="1"/>
      </cdr:nvSpPr>
      <cdr:spPr>
        <a:xfrm xmlns:a="http://schemas.openxmlformats.org/drawingml/2006/main">
          <a:off x="3713836" y="2773500"/>
          <a:ext cx="366280" cy="27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kern="1200" dirty="0">
              <a:latin typeface="Franklin Gothic Demi Cond" panose="020B0706030402020204" pitchFamily="34" charset="0"/>
            </a:rPr>
            <a:t>*</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0.00521</cdr:y>
    </cdr:from>
    <cdr:to>
      <cdr:x>0.35891</cdr:x>
      <cdr:y>0.08404</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833"/>
          <a:ext cx="2780831" cy="3000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200" dirty="0">
              <a:latin typeface="Franklin Gothic Demi Cond" panose="020B0706030402020204" pitchFamily="34" charset="0"/>
              <a:cs typeface="Calibri" panose="020F0502020204030204" pitchFamily="34" charset="0"/>
            </a:rPr>
            <a:t>Number</a:t>
          </a:r>
          <a:r>
            <a:rPr lang="en-US" sz="1200" baseline="0" dirty="0">
              <a:latin typeface="Franklin Gothic Demi Cond" panose="020B0706030402020204" pitchFamily="34" charset="0"/>
              <a:cs typeface="Calibri" panose="020F0502020204030204" pitchFamily="34" charset="0"/>
            </a:rPr>
            <a:t> of ED Visits</a:t>
          </a:r>
          <a:endParaRPr lang="en-US" sz="1200" dirty="0">
            <a:latin typeface="Franklin Gothic Demi Cond" panose="020B0706030402020204" pitchFamily="34" charset="0"/>
            <a:cs typeface="Calibri" panose="020F050202020403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0.03866</cdr:x>
      <cdr:y>0</cdr:y>
    </cdr:from>
    <cdr:to>
      <cdr:x>0.33562</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327061" y="0"/>
          <a:ext cx="2512442" cy="2836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Number of ED Visits, 2019-2023</a:t>
          </a:r>
        </a:p>
        <a:p xmlns:a="http://schemas.openxmlformats.org/drawingml/2006/main">
          <a:endParaRPr lang="en-US" sz="1200" dirty="0">
            <a:latin typeface="Franklin Gothic Demi Cond" panose="020B07060304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0.37223</cdr:x>
      <cdr:y>0.08482</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3045406" cy="308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Rate per 100,000, 2019-2023</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0.01542</cdr:y>
    </cdr:from>
    <cdr:to>
      <cdr:x>0.34117</cdr:x>
      <cdr:y>0.0859</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66675"/>
          <a:ext cx="2695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Number of ED Visits, 2019-2023</a:t>
          </a:r>
        </a:p>
      </cdr:txBody>
    </cdr:sp>
  </cdr:relSizeAnchor>
</c:userShapes>
</file>

<file path=ppt/drawings/drawing17.xml><?xml version="1.0" encoding="utf-8"?>
<c:userShapes xmlns:c="http://schemas.openxmlformats.org/drawingml/2006/chart">
  <cdr:relSizeAnchor xmlns:cdr="http://schemas.openxmlformats.org/drawingml/2006/chartDrawing">
    <cdr:from>
      <cdr:x>0.00643</cdr:x>
      <cdr:y>0.01175</cdr:y>
    </cdr:from>
    <cdr:to>
      <cdr:x>0.3476</cdr:x>
      <cdr:y>0.08223</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0800" y="50800"/>
          <a:ext cx="269557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dirty="0">
              <a:latin typeface="Franklin Gothic Demi Cond" panose="020B0706030402020204" pitchFamily="34" charset="0"/>
            </a:rPr>
            <a:t>Rate per 100,000, 2019-2023</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0.36307</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2961100" cy="262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Number of Deaths, 2019-2023</a:t>
          </a:r>
        </a:p>
      </cdr:txBody>
    </cdr:sp>
  </cdr:relSizeAnchor>
</c:userShapes>
</file>

<file path=ppt/drawings/drawing3.xml><?xml version="1.0" encoding="utf-8"?>
<c:userShapes xmlns:c="http://schemas.openxmlformats.org/drawingml/2006/chart">
  <cdr:relSizeAnchor xmlns:cdr="http://schemas.openxmlformats.org/drawingml/2006/chartDrawing">
    <cdr:from>
      <cdr:x>0.07758</cdr:x>
      <cdr:y>0.73746</cdr:y>
    </cdr:from>
    <cdr:to>
      <cdr:x>0.11038</cdr:x>
      <cdr:y>0.78568</cdr:y>
    </cdr:to>
    <cdr:sp macro="" textlink="">
      <cdr:nvSpPr>
        <cdr:cNvPr id="2" name="TextBox 7">
          <a:extLst xmlns:a="http://schemas.openxmlformats.org/drawingml/2006/main">
            <a:ext uri="{FF2B5EF4-FFF2-40B4-BE49-F238E27FC236}">
              <a16:creationId xmlns:a16="http://schemas.microsoft.com/office/drawing/2014/main" id="{9EAB575C-01B3-38CE-6989-E76B6E69A4B8}"/>
            </a:ext>
          </a:extLst>
        </cdr:cNvPr>
        <cdr:cNvSpPr txBox="1"/>
      </cdr:nvSpPr>
      <cdr:spPr>
        <a:xfrm xmlns:a="http://schemas.openxmlformats.org/drawingml/2006/main">
          <a:off x="644357" y="3058695"/>
          <a:ext cx="272415" cy="20002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a:latin typeface="Franklin Gothic Demi Cond" panose="020B0706030402020204" pitchFamily="34" charset="0"/>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0.00488</cdr:y>
    </cdr:from>
    <cdr:to>
      <cdr:x>0.41931</cdr:x>
      <cdr:y>0.07536</cdr:y>
    </cdr:to>
    <cdr:sp macro="" textlink="">
      <cdr:nvSpPr>
        <cdr:cNvPr id="2" name="TextBox 1">
          <a:extLst xmlns:a="http://schemas.openxmlformats.org/drawingml/2006/main">
            <a:ext uri="{FF2B5EF4-FFF2-40B4-BE49-F238E27FC236}">
              <a16:creationId xmlns:a16="http://schemas.microsoft.com/office/drawing/2014/main" id="{278892F2-3312-4789-A4F2-FFFFA4BC8DA7}"/>
            </a:ext>
          </a:extLst>
        </cdr:cNvPr>
        <cdr:cNvSpPr txBox="1"/>
      </cdr:nvSpPr>
      <cdr:spPr>
        <a:xfrm xmlns:a="http://schemas.openxmlformats.org/drawingml/2006/main">
          <a:off x="0" y="20208"/>
          <a:ext cx="3531788" cy="2921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Number of Deaths, 2019-2023</a:t>
          </a:r>
        </a:p>
      </cdr:txBody>
    </cdr:sp>
  </cdr:relSizeAnchor>
</c:userShapes>
</file>

<file path=ppt/drawings/drawing5.xml><?xml version="1.0" encoding="utf-8"?>
<c:userShapes xmlns:c="http://schemas.openxmlformats.org/drawingml/2006/chart">
  <cdr:relSizeAnchor xmlns:cdr="http://schemas.openxmlformats.org/drawingml/2006/chartDrawing">
    <cdr:from>
      <cdr:x>0.00643</cdr:x>
      <cdr:y>0</cdr:y>
    </cdr:from>
    <cdr:to>
      <cdr:x>0.3476</cdr:x>
      <cdr:y>0.07048</cdr:y>
    </cdr:to>
    <cdr:sp macro="" textlink="">
      <cdr:nvSpPr>
        <cdr:cNvPr id="2" name="TextBox 1">
          <a:extLst xmlns:a="http://schemas.openxmlformats.org/drawingml/2006/main">
            <a:ext uri="{FF2B5EF4-FFF2-40B4-BE49-F238E27FC236}">
              <a16:creationId xmlns:a16="http://schemas.microsoft.com/office/drawing/2014/main" id="{280AE18E-DF24-4687-BDAA-B34C5D2642C7}"/>
            </a:ext>
          </a:extLst>
        </cdr:cNvPr>
        <cdr:cNvSpPr txBox="1"/>
      </cdr:nvSpPr>
      <cdr:spPr>
        <a:xfrm xmlns:a="http://schemas.openxmlformats.org/drawingml/2006/main">
          <a:off x="54584" y="-1944649"/>
          <a:ext cx="2896195" cy="2852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i="0" dirty="0">
              <a:latin typeface="Franklin Gothic Demi Cond" panose="020B0706030402020204" pitchFamily="34" charset="0"/>
            </a:rPr>
            <a:t>Rate per 100,000, 2019-2023</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0.87264</cdr:x>
      <cdr:y>0.06228</cdr:y>
    </cdr:to>
    <cdr:sp macro="" textlink="">
      <cdr:nvSpPr>
        <cdr:cNvPr id="2" name="TextBox 1">
          <a:extLst xmlns:a="http://schemas.openxmlformats.org/drawingml/2006/main">
            <a:ext uri="{FF2B5EF4-FFF2-40B4-BE49-F238E27FC236}">
              <a16:creationId xmlns:a16="http://schemas.microsoft.com/office/drawing/2014/main" id="{52F4573E-DE3A-A633-C852-AEAF54F9620C}"/>
            </a:ext>
          </a:extLst>
        </cdr:cNvPr>
        <cdr:cNvSpPr txBox="1"/>
      </cdr:nvSpPr>
      <cdr:spPr>
        <a:xfrm xmlns:a="http://schemas.openxmlformats.org/drawingml/2006/main">
          <a:off x="0" y="0"/>
          <a:ext cx="6566254" cy="285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200" b="0" i="0" baseline="0" dirty="0">
              <a:effectLst/>
              <a:latin typeface="Franklin Gothic Demi Cond" panose="020B0706030402020204" pitchFamily="34" charset="0"/>
              <a:cs typeface="Arial" panose="020B0604020202020204" pitchFamily="34" charset="0"/>
            </a:rPr>
            <a:t>Percent of Unintentional Drowning Deaths by Month, 2019-2023</a:t>
          </a:r>
          <a:endParaRPr lang="en-US" sz="1200" b="0" dirty="0">
            <a:effectLst/>
            <a:latin typeface="Franklin Gothic Demi Cond" panose="020B07060304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0.01053</cdr:x>
      <cdr:y>0.03396</cdr:y>
    </cdr:from>
    <cdr:to>
      <cdr:x>0.98346</cdr:x>
      <cdr:y>0.17987</cdr:y>
    </cdr:to>
    <cdr:sp macro="" textlink="">
      <cdr:nvSpPr>
        <cdr:cNvPr id="2" name="TextBox 1">
          <a:extLst xmlns:a="http://schemas.openxmlformats.org/drawingml/2006/main">
            <a:ext uri="{FF2B5EF4-FFF2-40B4-BE49-F238E27FC236}">
              <a16:creationId xmlns:a16="http://schemas.microsoft.com/office/drawing/2014/main" id="{50C39B83-551D-C204-E1E6-3BC8BF47A74F}"/>
            </a:ext>
          </a:extLst>
        </cdr:cNvPr>
        <cdr:cNvSpPr txBox="1"/>
      </cdr:nvSpPr>
      <cdr:spPr>
        <a:xfrm xmlns:a="http://schemas.openxmlformats.org/drawingml/2006/main">
          <a:off x="53340" y="102870"/>
          <a:ext cx="4930140"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cdr:x>
      <cdr:y>0.0108</cdr:y>
    </cdr:from>
    <cdr:to>
      <cdr:x>0.96391</cdr:x>
      <cdr:y>0.09681</cdr:y>
    </cdr:to>
    <cdr:sp macro="" textlink="">
      <cdr:nvSpPr>
        <cdr:cNvPr id="3" name="TextBox 2">
          <a:extLst xmlns:a="http://schemas.openxmlformats.org/drawingml/2006/main">
            <a:ext uri="{FF2B5EF4-FFF2-40B4-BE49-F238E27FC236}">
              <a16:creationId xmlns:a16="http://schemas.microsoft.com/office/drawing/2014/main" id="{E0F97888-F6B5-B20E-70B6-4FFDA049547E}"/>
            </a:ext>
          </a:extLst>
        </cdr:cNvPr>
        <cdr:cNvSpPr txBox="1"/>
      </cdr:nvSpPr>
      <cdr:spPr>
        <a:xfrm xmlns:a="http://schemas.openxmlformats.org/drawingml/2006/main">
          <a:off x="0" y="48394"/>
          <a:ext cx="7072648" cy="385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kern="1200" dirty="0">
              <a:solidFill>
                <a:schemeClr val="tx1"/>
              </a:solidFill>
              <a:latin typeface="Franklin Gothic Demi Cond" panose="020B0706030402020204" pitchFamily="34" charset="0"/>
            </a:rPr>
            <a:t>Percent of Drowning Deaths by Water Source, 2019-2023</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0.00521</cdr:y>
    </cdr:from>
    <cdr:to>
      <cdr:x>0.35891</cdr:x>
      <cdr:y>0.07647</cdr:y>
    </cdr:to>
    <cdr:sp macro="" textlink="">
      <cdr:nvSpPr>
        <cdr:cNvPr id="2" name="TextBox 1">
          <a:extLst xmlns:a="http://schemas.openxmlformats.org/drawingml/2006/main">
            <a:ext uri="{FF2B5EF4-FFF2-40B4-BE49-F238E27FC236}">
              <a16:creationId xmlns:a16="http://schemas.microsoft.com/office/drawing/2014/main" id="{395AC10B-55C6-4000-B5D1-EFE650BE06B3}"/>
            </a:ext>
          </a:extLst>
        </cdr:cNvPr>
        <cdr:cNvSpPr txBox="1"/>
      </cdr:nvSpPr>
      <cdr:spPr>
        <a:xfrm xmlns:a="http://schemas.openxmlformats.org/drawingml/2006/main">
          <a:off x="0" y="19481"/>
          <a:ext cx="2743273" cy="266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200" dirty="0">
              <a:latin typeface="Franklin Gothic Demi Cond" panose="020B0706030402020204" pitchFamily="34" charset="0"/>
              <a:cs typeface="Calibri" panose="020F0502020204030204" pitchFamily="34" charset="0"/>
            </a:rPr>
            <a:t>Number</a:t>
          </a:r>
          <a:r>
            <a:rPr lang="en-US" sz="1200" baseline="0" dirty="0">
              <a:latin typeface="Franklin Gothic Demi Cond" panose="020B0706030402020204" pitchFamily="34" charset="0"/>
              <a:cs typeface="Calibri" panose="020F0502020204030204" pitchFamily="34" charset="0"/>
            </a:rPr>
            <a:t> of Hospitalizations</a:t>
          </a:r>
          <a:endParaRPr lang="en-US" sz="1200" dirty="0">
            <a:latin typeface="Franklin Gothic Demi Cond" panose="020B0706030402020204" pitchFamily="34" charset="0"/>
            <a:cs typeface="Calibri" panose="020F0502020204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0.45749</cdr:x>
      <cdr:y>0.06905</cdr:y>
    </cdr:to>
    <cdr:sp macro="" textlink="">
      <cdr:nvSpPr>
        <cdr:cNvPr id="2" name="TextBox 1">
          <a:extLst xmlns:a="http://schemas.openxmlformats.org/drawingml/2006/main">
            <a:ext uri="{FF2B5EF4-FFF2-40B4-BE49-F238E27FC236}">
              <a16:creationId xmlns:a16="http://schemas.microsoft.com/office/drawing/2014/main" id="{47F3B714-AC6D-4553-A941-B0DAFEAB3439}"/>
            </a:ext>
          </a:extLst>
        </cdr:cNvPr>
        <cdr:cNvSpPr txBox="1"/>
      </cdr:nvSpPr>
      <cdr:spPr>
        <a:xfrm xmlns:a="http://schemas.openxmlformats.org/drawingml/2006/main">
          <a:off x="0" y="0"/>
          <a:ext cx="3804162" cy="287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Franklin Gothic Demi Cond" panose="020B0706030402020204" pitchFamily="34" charset="0"/>
            </a:rPr>
            <a:t>Number of Hospitalizations, 2019-2023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4/14/2025</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4/14/2025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mortality and morbidity of drownings. They are meant to offer a state-level background on drowning. If you’d like a copy of the slides, please visit the “Drowning and Water Related Injuries”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570F26-D836-4F8D-947C-661109F0CC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2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percentage of unintentional drowning deaths occur in the summer months. From 2019-2023, 17% of these deaths occurred in July.</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58175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water source, 54% of unintentional drowning deaths occurred in natural water (2019-2023), followed by bathtub and swimming pool (both 16%).</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00387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drowning deaths varied by water source and age group (2019-2023). For younger ages, less than 5 years old, most deaths occurred in a swimming pool. For older ages, most deaths occurred in natural bodies of water.</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239467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14</a:t>
            </a:fld>
            <a:endParaRPr lang="en-US"/>
          </a:p>
        </p:txBody>
      </p:sp>
    </p:spTree>
    <p:extLst>
      <p:ext uri="{BB962C8B-B14F-4D97-AF65-F5344CB8AC3E}">
        <p14:creationId xmlns:p14="http://schemas.microsoft.com/office/powerpoint/2010/main" val="296338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unintentional drowning-related hospitalizations decreased by 37% of the last five years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94892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drowning-related hospitalizations were most common among young children ages 1 to 4 years old, with 37 visits in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815534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3D30-6EB5-1B07-7CE8-C7B6EFAC0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D7839-058C-19C7-335F-1E8C1733F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3E932-DE53-E8C6-4571-B180A5C11DD2}"/>
              </a:ext>
            </a:extLst>
          </p:cNvPr>
          <p:cNvSpPr>
            <a:spLocks noGrp="1"/>
          </p:cNvSpPr>
          <p:nvPr>
            <p:ph type="body" idx="1"/>
          </p:nvPr>
        </p:nvSpPr>
        <p:spPr/>
        <p:txBody>
          <a:bodyPr/>
          <a:lstStyle/>
          <a:p>
            <a:r>
              <a:rPr lang="en-US" dirty="0"/>
              <a:t>Likewise, children ages 1 to 4 years old had the highest rate of unintentional drowning-related hospitalizations from 2019-2023 with 1.53 per 100,000.</a:t>
            </a:r>
          </a:p>
        </p:txBody>
      </p:sp>
      <p:sp>
        <p:nvSpPr>
          <p:cNvPr id="4" name="Slide Number Placeholder 3">
            <a:extLst>
              <a:ext uri="{FF2B5EF4-FFF2-40B4-BE49-F238E27FC236}">
                <a16:creationId xmlns:a16="http://schemas.microsoft.com/office/drawing/2014/main" id="{EFC3BA50-23B7-15BF-6235-C5A6FEA2D2C8}"/>
              </a:ext>
            </a:extLst>
          </p:cNvPr>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10220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unintentional drowning-related hospitalizations occurred among men (n=78) and non-Hispanic White residents (n=62) from 2019-2023.</a:t>
            </a:r>
          </a:p>
        </p:txBody>
      </p:sp>
      <p:sp>
        <p:nvSpPr>
          <p:cNvPr id="4" name="Slide Number Placeholder 3"/>
          <p:cNvSpPr>
            <a:spLocks noGrp="1"/>
          </p:cNvSpPr>
          <p:nvPr>
            <p:ph type="sldNum" sz="quarter" idx="5"/>
          </p:nvPr>
        </p:nvSpPr>
        <p:spPr/>
        <p:txBody>
          <a:bodyPr/>
          <a:lstStyle/>
          <a:p>
            <a:fld id="{B5923939-8C3E-469F-AB7C-9A2DC60C222F}" type="slidenum">
              <a:rPr lang="en-US" smtClean="0"/>
              <a:t>18</a:t>
            </a:fld>
            <a:endParaRPr lang="en-US"/>
          </a:p>
        </p:txBody>
      </p:sp>
    </p:spTree>
    <p:extLst>
      <p:ext uri="{BB962C8B-B14F-4D97-AF65-F5344CB8AC3E}">
        <p14:creationId xmlns:p14="http://schemas.microsoft.com/office/powerpoint/2010/main" val="229738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the groups with the highest rate of unintentional drowning-related hospitalizations males (0.30 per 100,000) and non-Hispanic Asian residents (0.28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4159864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20</a:t>
            </a:fld>
            <a:endParaRPr lang="en-US"/>
          </a:p>
        </p:txBody>
      </p:sp>
    </p:spTree>
    <p:extLst>
      <p:ext uri="{BB962C8B-B14F-4D97-AF65-F5344CB8AC3E}">
        <p14:creationId xmlns:p14="http://schemas.microsoft.com/office/powerpoint/2010/main" val="80421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633949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unintentional drowning-related emergency department (ED) visits decreased by 13% over the last five years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1750039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37.7% of unintentional drowning-related ED visits occurred among children younger than 10 years old (2019-2023).</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107767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children ages 1 to 4 years old had the highest rate of unintentional drowning-related ED visits (5.7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636784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the groups with the highest number of unintentional drowning-related ED visits occurred among men and non-Hispanic White individuals.</a:t>
            </a:r>
          </a:p>
        </p:txBody>
      </p:sp>
      <p:sp>
        <p:nvSpPr>
          <p:cNvPr id="4" name="Slide Number Placeholder 3"/>
          <p:cNvSpPr>
            <a:spLocks noGrp="1"/>
          </p:cNvSpPr>
          <p:nvPr>
            <p:ph type="sldNum" sz="quarter" idx="5"/>
          </p:nvPr>
        </p:nvSpPr>
        <p:spPr/>
        <p:txBody>
          <a:bodyPr/>
          <a:lstStyle/>
          <a:p>
            <a:fld id="{B5923939-8C3E-469F-AB7C-9A2DC60C222F}" type="slidenum">
              <a:rPr lang="en-US" smtClean="0"/>
              <a:t>24</a:t>
            </a:fld>
            <a:endParaRPr lang="en-US"/>
          </a:p>
        </p:txBody>
      </p:sp>
    </p:spTree>
    <p:extLst>
      <p:ext uri="{BB962C8B-B14F-4D97-AF65-F5344CB8AC3E}">
        <p14:creationId xmlns:p14="http://schemas.microsoft.com/office/powerpoint/2010/main" val="1513234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2019-2023, the groups with the highest rate of unintentional drowning-related ED visits occurred among men (1.3 per 100,000) and non-Hispanic White North Carolina residents (1.2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181406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of unintentional drowning-related ED visits were for unspecified (26.0%) or other (24.4%) reasons. The highest percentages of visits mentioning specific water sources were swimming pool, watercraft, and natural water-related.</a:t>
            </a: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439996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unintentional drowning resulted in nearly 600 deaths, almost 120 hospitalizations and nearly 600 ED visits. Unintentional drowning-related death rates were highest among men and non-Hispanic American Indian/Alaska Natives. Rates of unintentional drowning-related injuries were highest among children ages 1 to 4 years old.</a:t>
            </a:r>
          </a:p>
        </p:txBody>
      </p:sp>
      <p:sp>
        <p:nvSpPr>
          <p:cNvPr id="4" name="Slide Number Placeholder 3"/>
          <p:cNvSpPr>
            <a:spLocks noGrp="1"/>
          </p:cNvSpPr>
          <p:nvPr>
            <p:ph type="sldNum" sz="quarter" idx="5"/>
          </p:nvPr>
        </p:nvSpPr>
        <p:spPr/>
        <p:txBody>
          <a:bodyPr/>
          <a:lstStyle/>
          <a:p>
            <a:fld id="{B5923939-8C3E-469F-AB7C-9A2DC60C222F}" type="slidenum">
              <a:rPr lang="en-US" smtClean="0"/>
              <a:t>27</a:t>
            </a:fld>
            <a:endParaRPr lang="en-US"/>
          </a:p>
        </p:txBody>
      </p:sp>
    </p:spTree>
    <p:extLst>
      <p:ext uri="{BB962C8B-B14F-4D97-AF65-F5344CB8AC3E}">
        <p14:creationId xmlns:p14="http://schemas.microsoft.com/office/powerpoint/2010/main" val="2547025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to prevent drownings include watching children when around water, teaching yourself and children to swim, learning CPR, and ensuring swimming pools are enclosed with fences at least 4 feet tall.</a:t>
            </a:r>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200475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drowning prevention, please visit the linked sites.</a:t>
            </a: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78102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p:txBody>
      </p:sp>
      <p:sp>
        <p:nvSpPr>
          <p:cNvPr id="4" name="Slide Number Placeholder 3"/>
          <p:cNvSpPr>
            <a:spLocks noGrp="1"/>
          </p:cNvSpPr>
          <p:nvPr>
            <p:ph type="sldNum" sz="quarter" idx="5"/>
          </p:nvPr>
        </p:nvSpPr>
        <p:spPr/>
        <p:txBody>
          <a:bodyPr/>
          <a:lstStyle/>
          <a:p>
            <a:fld id="{B5923939-8C3E-469F-AB7C-9A2DC60C222F}" type="slidenum">
              <a:rPr lang="en-US" smtClean="0"/>
              <a:t>3</a:t>
            </a:fld>
            <a:endParaRPr lang="en-US"/>
          </a:p>
        </p:txBody>
      </p:sp>
    </p:spTree>
    <p:extLst>
      <p:ext uri="{BB962C8B-B14F-4D97-AF65-F5344CB8AC3E}">
        <p14:creationId xmlns:p14="http://schemas.microsoft.com/office/powerpoint/2010/main" val="290218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there were 591 deaths, 115 hospitalizations, and 554 emergency department visits associated with unintentional drowning injuries in North Carolina. However, this is just the tip of the iceberg and the total burden of unintentional drowning injury in North Carolina is unknown.</a:t>
            </a:r>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27530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unintentional drowning-related deaths in North Carolina has increased by 16% over the past 10 years (2014-2023).</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70319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 drowning deaths impact individuals at all ages.</a:t>
            </a:r>
          </a:p>
        </p:txBody>
      </p:sp>
      <p:sp>
        <p:nvSpPr>
          <p:cNvPr id="4" name="Slide Number Placeholder 3"/>
          <p:cNvSpPr>
            <a:spLocks noGrp="1"/>
          </p:cNvSpPr>
          <p:nvPr>
            <p:ph type="sldNum" sz="quarter" idx="5"/>
          </p:nvPr>
        </p:nvSpPr>
        <p:spPr/>
        <p:txBody>
          <a:bodyPr/>
          <a:lstStyle/>
          <a:p>
            <a:fld id="{B5923939-8C3E-469F-AB7C-9A2DC60C222F}" type="slidenum">
              <a:rPr lang="en-US" smtClean="0"/>
              <a:t>7</a:t>
            </a:fld>
            <a:endParaRPr lang="en-US"/>
          </a:p>
        </p:txBody>
      </p:sp>
    </p:spTree>
    <p:extLst>
      <p:ext uri="{BB962C8B-B14F-4D97-AF65-F5344CB8AC3E}">
        <p14:creationId xmlns:p14="http://schemas.microsoft.com/office/powerpoint/2010/main" val="406672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unintentional drowning death rate is highest among young children ages 1-4 years old (2.4 per 100,000).</a:t>
            </a:r>
          </a:p>
        </p:txBody>
      </p:sp>
      <p:sp>
        <p:nvSpPr>
          <p:cNvPr id="4" name="Slide Number Placeholder 3"/>
          <p:cNvSpPr>
            <a:spLocks noGrp="1"/>
          </p:cNvSpPr>
          <p:nvPr>
            <p:ph type="sldNum" sz="quarter" idx="5"/>
          </p:nvPr>
        </p:nvSpPr>
        <p:spPr/>
        <p:txBody>
          <a:bodyPr/>
          <a:lstStyle/>
          <a:p>
            <a:fld id="{B5923939-8C3E-469F-AB7C-9A2DC60C222F}" type="slidenum">
              <a:rPr lang="en-US" smtClean="0"/>
              <a:t>8</a:t>
            </a:fld>
            <a:endParaRPr lang="en-US"/>
          </a:p>
        </p:txBody>
      </p:sp>
    </p:spTree>
    <p:extLst>
      <p:ext uri="{BB962C8B-B14F-4D97-AF65-F5344CB8AC3E}">
        <p14:creationId xmlns:p14="http://schemas.microsoft.com/office/powerpoint/2010/main" val="146679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2019-2023, most unintentional drowning deaths occurred among men (n=474) and non-Hispanic White residents (n=338).</a:t>
            </a:r>
          </a:p>
        </p:txBody>
      </p:sp>
      <p:sp>
        <p:nvSpPr>
          <p:cNvPr id="4" name="Slide Number Placeholder 3"/>
          <p:cNvSpPr>
            <a:spLocks noGrp="1"/>
          </p:cNvSpPr>
          <p:nvPr>
            <p:ph type="sldNum" sz="quarter" idx="5"/>
          </p:nvPr>
        </p:nvSpPr>
        <p:spPr/>
        <p:txBody>
          <a:bodyPr/>
          <a:lstStyle/>
          <a:p>
            <a:fld id="{B5923939-8C3E-469F-AB7C-9A2DC60C222F}" type="slidenum">
              <a:rPr lang="en-US" smtClean="0"/>
              <a:t>9</a:t>
            </a:fld>
            <a:endParaRPr lang="en-US"/>
          </a:p>
        </p:txBody>
      </p:sp>
    </p:spTree>
    <p:extLst>
      <p:ext uri="{BB962C8B-B14F-4D97-AF65-F5344CB8AC3E}">
        <p14:creationId xmlns:p14="http://schemas.microsoft.com/office/powerpoint/2010/main" val="163261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rate of unintentional drowning deaths from 2019-2023 was highest among men (1.83 per 100,000) and non-Hispanic American Indian/Alaska Native individuals (1.97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263318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Drownings in North Carolina, 2019-2023</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Drownings in North Carolina, 2019-2023</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Drownings in North Carolina, 2019-2023</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Drownings in North Carolina, 2019-2023</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Drownings in North Carolina, 2019-2023</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867150" y="6603332"/>
            <a:ext cx="442071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901440" y="6603332"/>
            <a:ext cx="438642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Unintentional Drownings in North Carolina, 2019-2023</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injuryfreenc.ncdhhs.gov/DataSurveillanc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osfm.gov/community-risk-reduction/safe-kids" TargetMode="External"/><Relationship Id="rId7" Type="http://schemas.openxmlformats.org/officeDocument/2006/relationships/hyperlink" Target="https://www.poolsafely.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ndpa.org/" TargetMode="External"/><Relationship Id="rId5" Type="http://schemas.openxmlformats.org/officeDocument/2006/relationships/hyperlink" Target="https://www.cdc.gov/drowning/about/" TargetMode="External"/><Relationship Id="rId4" Type="http://schemas.openxmlformats.org/officeDocument/2006/relationships/hyperlink" Target="https://www.dph.ncdhhs.gov/programs/chronic-disease-and-injury/injury-and-violence-prevention-bran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outlook.office365.com/owa/calendar/IVPBDataSupport@ncconnect.onmicrosoft.com/booking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dph.ncdhhs.gov/programs/chronic-disease-and-injury/injury-and-violence-prevention-branch"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40080" y="1508084"/>
            <a:ext cx="7160698" cy="2020824"/>
          </a:xfrm>
        </p:spPr>
        <p:txBody>
          <a:bodyPr/>
          <a:lstStyle/>
          <a:p>
            <a:r>
              <a:rPr lang="en-US" sz="4400" b="1" dirty="0">
                <a:latin typeface="+mn-lt"/>
              </a:rPr>
              <a:t>Unintentional Drownings in North Carolina, </a:t>
            </a:r>
          </a:p>
          <a:p>
            <a:r>
              <a:rPr lang="en-US" sz="4400" b="1" dirty="0">
                <a:latin typeface="+mn-lt"/>
              </a:rPr>
              <a:t>2019-2023</a:t>
            </a:r>
          </a:p>
        </p:txBody>
      </p:sp>
      <p:sp>
        <p:nvSpPr>
          <p:cNvPr id="10" name="Text Placeholder 9"/>
          <p:cNvSpPr>
            <a:spLocks noGrp="1"/>
          </p:cNvSpPr>
          <p:nvPr>
            <p:ph type="body" sz="quarter" idx="11"/>
          </p:nvPr>
        </p:nvSpPr>
        <p:spPr>
          <a:xfrm>
            <a:off x="640080" y="4297680"/>
            <a:ext cx="5774267" cy="948752"/>
          </a:xfrm>
        </p:spPr>
        <p:txBody>
          <a:bodyPr>
            <a:normAutofit/>
          </a:bodyPr>
          <a:lstStyle/>
          <a:p>
            <a:r>
              <a:rPr lang="en-US" sz="2000" b="0" dirty="0">
                <a:latin typeface="+mn-lt"/>
              </a:rPr>
              <a:t>Division of Public Health</a:t>
            </a:r>
          </a:p>
        </p:txBody>
      </p:sp>
      <p:sp>
        <p:nvSpPr>
          <p:cNvPr id="2" name="Text Placeholder 1">
            <a:extLst>
              <a:ext uri="{FF2B5EF4-FFF2-40B4-BE49-F238E27FC236}">
                <a16:creationId xmlns:a16="http://schemas.microsoft.com/office/drawing/2014/main" id="{7CE0EEF0-1BC4-45D1-36B2-8E468B3E60AF}"/>
              </a:ext>
            </a:extLst>
          </p:cNvPr>
          <p:cNvSpPr>
            <a:spLocks noGrp="1"/>
          </p:cNvSpPr>
          <p:nvPr>
            <p:ph type="body" sz="quarter" idx="12"/>
          </p:nvPr>
        </p:nvSpPr>
        <p:spPr>
          <a:xfrm>
            <a:off x="640080" y="5212080"/>
            <a:ext cx="5774267" cy="488226"/>
          </a:xfrm>
        </p:spPr>
        <p:txBody>
          <a:bodyPr/>
          <a:lstStyle/>
          <a:p>
            <a:r>
              <a:rPr lang="en-US" sz="1600" b="0" dirty="0">
                <a:latin typeface="+mn-lt"/>
              </a:rPr>
              <a:t>Data updated March 12, 2025</a:t>
            </a:r>
          </a:p>
          <a:p>
            <a:endParaRPr lang="en-US" b="0" dirty="0"/>
          </a:p>
        </p:txBody>
      </p:sp>
    </p:spTree>
    <p:extLst>
      <p:ext uri="{BB962C8B-B14F-4D97-AF65-F5344CB8AC3E}">
        <p14:creationId xmlns:p14="http://schemas.microsoft.com/office/powerpoint/2010/main" val="39129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365759" y="1097280"/>
            <a:ext cx="8690105"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3000" dirty="0">
                <a:solidFill>
                  <a:srgbClr val="5C93D5"/>
                </a:solidFill>
                <a:latin typeface="+mn-lt"/>
              </a:rPr>
              <a:t>Rates of unintentional drowning-related deaths were highest among </a:t>
            </a:r>
            <a:r>
              <a:rPr lang="en-US" sz="3000" b="1" i="0" u="none" strike="noStrike" dirty="0">
                <a:solidFill>
                  <a:srgbClr val="17375E"/>
                </a:solidFill>
                <a:effectLst/>
                <a:latin typeface="Arial" panose="020B0604020202020204" pitchFamily="34" charset="0"/>
              </a:rPr>
              <a:t>men and non-Hispanic American Indians / Alaska Natives</a:t>
            </a:r>
            <a:endParaRPr lang="en-US" sz="3000" dirty="0">
              <a:solidFill>
                <a:srgbClr val="5C93D5"/>
              </a:solidFill>
              <a:latin typeface="+mn-lt"/>
            </a:endParaRPr>
          </a:p>
        </p:txBody>
      </p:sp>
      <p:graphicFrame>
        <p:nvGraphicFramePr>
          <p:cNvPr id="10" name="Chart 9">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3144536192"/>
              </p:ext>
            </p:extLst>
          </p:nvPr>
        </p:nvGraphicFramePr>
        <p:xfrm>
          <a:off x="365760" y="2450487"/>
          <a:ext cx="8421559" cy="37768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9F94F64-E5E0-58B7-F2FE-430045D837E8}"/>
              </a:ext>
            </a:extLst>
          </p:cNvPr>
          <p:cNvSpPr txBox="1"/>
          <p:nvPr/>
        </p:nvSpPr>
        <p:spPr>
          <a:xfrm>
            <a:off x="294755" y="6168931"/>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spTree>
    <p:extLst>
      <p:ext uri="{BB962C8B-B14F-4D97-AF65-F5344CB8AC3E}">
        <p14:creationId xmlns:p14="http://schemas.microsoft.com/office/powerpoint/2010/main" val="331416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33AAB-CA18-4112-F68F-01459476BB7D}"/>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
        <p:nvSpPr>
          <p:cNvPr id="7" name="Title 6">
            <a:extLst>
              <a:ext uri="{FF2B5EF4-FFF2-40B4-BE49-F238E27FC236}">
                <a16:creationId xmlns:a16="http://schemas.microsoft.com/office/drawing/2014/main" id="{93169FC4-FF49-949E-287F-FAB1018E6032}"/>
              </a:ext>
            </a:extLst>
          </p:cNvPr>
          <p:cNvSpPr>
            <a:spLocks noGrp="1"/>
          </p:cNvSpPr>
          <p:nvPr>
            <p:ph type="title"/>
          </p:nvPr>
        </p:nvSpPr>
        <p:spPr>
          <a:xfrm>
            <a:off x="1327869" y="301252"/>
            <a:ext cx="7537836" cy="1182177"/>
          </a:xfrm>
        </p:spPr>
        <p:txBody>
          <a:bodyPr/>
          <a:lstStyle/>
          <a:p>
            <a:r>
              <a:rPr lang="en-US" sz="2800" dirty="0"/>
              <a:t>Unintentional drownings were highest in the summer months, with nearly </a:t>
            </a:r>
            <a:r>
              <a:rPr lang="en-US" sz="2800" dirty="0">
                <a:solidFill>
                  <a:srgbClr val="003B70"/>
                </a:solidFill>
              </a:rPr>
              <a:t>1 in 5 occurring in July</a:t>
            </a:r>
          </a:p>
        </p:txBody>
      </p:sp>
      <p:graphicFrame>
        <p:nvGraphicFramePr>
          <p:cNvPr id="10" name="Chart 9">
            <a:extLst>
              <a:ext uri="{FF2B5EF4-FFF2-40B4-BE49-F238E27FC236}">
                <a16:creationId xmlns:a16="http://schemas.microsoft.com/office/drawing/2014/main" id="{C542E300-B601-9783-FC8A-15E2587F1357}"/>
              </a:ext>
            </a:extLst>
          </p:cNvPr>
          <p:cNvGraphicFramePr>
            <a:graphicFrameLocks/>
          </p:cNvGraphicFramePr>
          <p:nvPr>
            <p:extLst>
              <p:ext uri="{D42A27DB-BD31-4B8C-83A1-F6EECF244321}">
                <p14:modId xmlns:p14="http://schemas.microsoft.com/office/powerpoint/2010/main" val="3784077533"/>
              </p:ext>
            </p:extLst>
          </p:nvPr>
        </p:nvGraphicFramePr>
        <p:xfrm>
          <a:off x="1341120" y="1483430"/>
          <a:ext cx="7524585" cy="45877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E4423A6-0BDD-A509-0E26-A6640F34AB3A}"/>
              </a:ext>
            </a:extLst>
          </p:cNvPr>
          <p:cNvSpPr txBox="1"/>
          <p:nvPr/>
        </p:nvSpPr>
        <p:spPr>
          <a:xfrm>
            <a:off x="1327869" y="6131809"/>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spTree>
    <p:extLst>
      <p:ext uri="{BB962C8B-B14F-4D97-AF65-F5344CB8AC3E}">
        <p14:creationId xmlns:p14="http://schemas.microsoft.com/office/powerpoint/2010/main" val="54484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50C089-B30D-101B-B50A-2CF23C5CE47C}"/>
              </a:ext>
            </a:extLst>
          </p:cNvPr>
          <p:cNvSpPr>
            <a:spLocks noGrp="1"/>
          </p:cNvSpPr>
          <p:nvPr>
            <p:ph type="sldNum" sz="quarter" idx="14"/>
          </p:nvPr>
        </p:nvSpPr>
        <p:spPr/>
        <p:txBody>
          <a:bodyPr/>
          <a:lstStyle/>
          <a:p>
            <a:fld id="{11F27F3A-B3E9-41ED-AF8F-A365F10BB65F}" type="slidenum">
              <a:rPr lang="en-US" smtClean="0"/>
              <a:pPr/>
              <a:t>12</a:t>
            </a:fld>
            <a:endParaRPr lang="en-US" dirty="0"/>
          </a:p>
        </p:txBody>
      </p:sp>
      <p:sp>
        <p:nvSpPr>
          <p:cNvPr id="5" name="Title 4">
            <a:extLst>
              <a:ext uri="{FF2B5EF4-FFF2-40B4-BE49-F238E27FC236}">
                <a16:creationId xmlns:a16="http://schemas.microsoft.com/office/drawing/2014/main" id="{DC02B3CD-480C-6AA5-E7A3-77846A91CF9E}"/>
              </a:ext>
            </a:extLst>
          </p:cNvPr>
          <p:cNvSpPr>
            <a:spLocks noGrp="1"/>
          </p:cNvSpPr>
          <p:nvPr>
            <p:ph type="title"/>
          </p:nvPr>
        </p:nvSpPr>
        <p:spPr>
          <a:xfrm>
            <a:off x="322247" y="273790"/>
            <a:ext cx="7537836" cy="896452"/>
          </a:xfrm>
        </p:spPr>
        <p:txBody>
          <a:bodyPr/>
          <a:lstStyle/>
          <a:p>
            <a:r>
              <a:rPr lang="en-US" sz="3200" dirty="0"/>
              <a:t>Over half of unintentional drownings occur in natural water</a:t>
            </a:r>
          </a:p>
        </p:txBody>
      </p:sp>
      <p:graphicFrame>
        <p:nvGraphicFramePr>
          <p:cNvPr id="8" name="Chart 7">
            <a:extLst>
              <a:ext uri="{FF2B5EF4-FFF2-40B4-BE49-F238E27FC236}">
                <a16:creationId xmlns:a16="http://schemas.microsoft.com/office/drawing/2014/main" id="{19995F15-8162-1DEF-4602-2E356ECBDE44}"/>
              </a:ext>
            </a:extLst>
          </p:cNvPr>
          <p:cNvGraphicFramePr>
            <a:graphicFrameLocks/>
          </p:cNvGraphicFramePr>
          <p:nvPr>
            <p:extLst>
              <p:ext uri="{D42A27DB-BD31-4B8C-83A1-F6EECF244321}">
                <p14:modId xmlns:p14="http://schemas.microsoft.com/office/powerpoint/2010/main" val="3810122378"/>
              </p:ext>
            </p:extLst>
          </p:nvPr>
        </p:nvGraphicFramePr>
        <p:xfrm>
          <a:off x="380612" y="1189821"/>
          <a:ext cx="7337456" cy="491314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5FC91B9-38FA-5AC8-92C7-A9F7367CD36A}"/>
              </a:ext>
            </a:extLst>
          </p:cNvPr>
          <p:cNvSpPr txBox="1"/>
          <p:nvPr/>
        </p:nvSpPr>
        <p:spPr>
          <a:xfrm>
            <a:off x="322247" y="6122545"/>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spTree>
    <p:extLst>
      <p:ext uri="{BB962C8B-B14F-4D97-AF65-F5344CB8AC3E}">
        <p14:creationId xmlns:p14="http://schemas.microsoft.com/office/powerpoint/2010/main" val="196678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3FB290-02B1-7763-B14B-F1631BD1EE70}"/>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5" name="Title 4">
            <a:extLst>
              <a:ext uri="{FF2B5EF4-FFF2-40B4-BE49-F238E27FC236}">
                <a16:creationId xmlns:a16="http://schemas.microsoft.com/office/drawing/2014/main" id="{0181BDEF-BE2D-D648-CD4B-759FC6AAD6B3}"/>
              </a:ext>
            </a:extLst>
          </p:cNvPr>
          <p:cNvSpPr>
            <a:spLocks noGrp="1"/>
          </p:cNvSpPr>
          <p:nvPr>
            <p:ph type="title"/>
          </p:nvPr>
        </p:nvSpPr>
        <p:spPr>
          <a:xfrm>
            <a:off x="318053" y="267611"/>
            <a:ext cx="7537836" cy="902632"/>
          </a:xfrm>
        </p:spPr>
        <p:txBody>
          <a:bodyPr/>
          <a:lstStyle/>
          <a:p>
            <a:r>
              <a:rPr lang="en-US" sz="3200" dirty="0"/>
              <a:t>Unintentional drowning deaths vary by water source and age group</a:t>
            </a:r>
          </a:p>
        </p:txBody>
      </p:sp>
      <p:sp>
        <p:nvSpPr>
          <p:cNvPr id="7" name="TextBox 6">
            <a:extLst>
              <a:ext uri="{FF2B5EF4-FFF2-40B4-BE49-F238E27FC236}">
                <a16:creationId xmlns:a16="http://schemas.microsoft.com/office/drawing/2014/main" id="{C9FB3297-A4FF-D018-4E27-DEF5E23ADAEF}"/>
              </a:ext>
            </a:extLst>
          </p:cNvPr>
          <p:cNvSpPr txBox="1"/>
          <p:nvPr/>
        </p:nvSpPr>
        <p:spPr>
          <a:xfrm>
            <a:off x="322247" y="6122545"/>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graphicFrame>
        <p:nvGraphicFramePr>
          <p:cNvPr id="2" name="Chart 1">
            <a:extLst>
              <a:ext uri="{FF2B5EF4-FFF2-40B4-BE49-F238E27FC236}">
                <a16:creationId xmlns:a16="http://schemas.microsoft.com/office/drawing/2014/main" id="{BD1E2FDC-6192-2277-455A-C9CB0BD43806}"/>
              </a:ext>
            </a:extLst>
          </p:cNvPr>
          <p:cNvGraphicFramePr>
            <a:graphicFrameLocks/>
          </p:cNvGraphicFramePr>
          <p:nvPr>
            <p:extLst>
              <p:ext uri="{D42A27DB-BD31-4B8C-83A1-F6EECF244321}">
                <p14:modId xmlns:p14="http://schemas.microsoft.com/office/powerpoint/2010/main" val="4253004150"/>
              </p:ext>
            </p:extLst>
          </p:nvPr>
        </p:nvGraphicFramePr>
        <p:xfrm>
          <a:off x="396607" y="1299990"/>
          <a:ext cx="7810133" cy="4822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927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Inpatient">
            <a:extLst>
              <a:ext uri="{FF2B5EF4-FFF2-40B4-BE49-F238E27FC236}">
                <a16:creationId xmlns:a16="http://schemas.microsoft.com/office/drawing/2014/main" id="{F28FC9C2-D60A-4EFC-A120-9E48275977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1828800"/>
            <a:ext cx="2340864" cy="2340864"/>
          </a:xfrm>
          <a:prstGeom prst="rect">
            <a:avLst/>
          </a:prstGeom>
        </p:spPr>
      </p:pic>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2743200" y="2743200"/>
            <a:ext cx="5691115" cy="549275"/>
          </a:xfrm>
        </p:spPr>
        <p:txBody>
          <a:bodyPr/>
          <a:lstStyle/>
          <a:p>
            <a:r>
              <a:rPr lang="en-US" sz="4800" dirty="0">
                <a:solidFill>
                  <a:srgbClr val="1F497D"/>
                </a:solidFill>
                <a:latin typeface="+mn-lt"/>
              </a:rPr>
              <a:t>Unintentional Near-Drowning</a:t>
            </a:r>
            <a:br>
              <a:rPr lang="en-US" sz="4800" dirty="0">
                <a:solidFill>
                  <a:srgbClr val="1F497D"/>
                </a:solidFill>
                <a:latin typeface="+mn-lt"/>
              </a:rPr>
            </a:br>
            <a:r>
              <a:rPr lang="en-US" sz="4800" dirty="0">
                <a:solidFill>
                  <a:srgbClr val="1F497D"/>
                </a:solidFill>
                <a:latin typeface="+mn-lt"/>
              </a:rPr>
              <a:t>Hospitalizations</a:t>
            </a:r>
          </a:p>
        </p:txBody>
      </p:sp>
      <p:cxnSp>
        <p:nvCxnSpPr>
          <p:cNvPr id="4" name="Straight Connector 3">
            <a:extLst>
              <a:ext uri="{FF2B5EF4-FFF2-40B4-BE49-F238E27FC236}">
                <a16:creationId xmlns:a16="http://schemas.microsoft.com/office/drawing/2014/main" id="{204CDFC0-204F-2DCD-14DC-31312C76D80C}"/>
              </a:ext>
            </a:extLst>
          </p:cNvPr>
          <p:cNvCxnSpPr>
            <a:cxnSpLocks/>
          </p:cNvCxnSpPr>
          <p:nvPr/>
        </p:nvCxnSpPr>
        <p:spPr>
          <a:xfrm>
            <a:off x="661915" y="4965737"/>
            <a:ext cx="7772400" cy="0"/>
          </a:xfrm>
          <a:prstGeom prst="line">
            <a:avLst/>
          </a:prstGeom>
          <a:ln w="57150">
            <a:solidFill>
              <a:srgbClr val="1F497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0986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365760" y="1097280"/>
            <a:ext cx="8563554" cy="548640"/>
          </a:xfrm>
        </p:spPr>
        <p:txBody>
          <a:bodyPr/>
          <a:lstStyle/>
          <a:p>
            <a:r>
              <a:rPr lang="en-US" sz="2800" dirty="0">
                <a:latin typeface="+mn-lt"/>
              </a:rPr>
              <a:t>Unintentional drowning-related hospitalizations decreased over the last five years</a:t>
            </a:r>
          </a:p>
        </p:txBody>
      </p:sp>
      <p:sp>
        <p:nvSpPr>
          <p:cNvPr id="6" name="TextBox 5">
            <a:extLst>
              <a:ext uri="{FF2B5EF4-FFF2-40B4-BE49-F238E27FC236}">
                <a16:creationId xmlns:a16="http://schemas.microsoft.com/office/drawing/2014/main" id="{13293665-298A-6CEA-B408-FF467D80D6D6}"/>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Hospital Discharge Data (2019-2023)</a:t>
            </a:r>
          </a:p>
          <a:p>
            <a:r>
              <a:rPr lang="en-US" sz="800" dirty="0"/>
              <a:t>Analysis by Injury Epidemiology and Surveillance Unit</a:t>
            </a:r>
          </a:p>
        </p:txBody>
      </p:sp>
      <p:graphicFrame>
        <p:nvGraphicFramePr>
          <p:cNvPr id="7" name="Chart 6">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648239216"/>
              </p:ext>
            </p:extLst>
          </p:nvPr>
        </p:nvGraphicFramePr>
        <p:xfrm>
          <a:off x="540859" y="1983037"/>
          <a:ext cx="7643346" cy="4149360"/>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Up 7">
            <a:extLst>
              <a:ext uri="{FF2B5EF4-FFF2-40B4-BE49-F238E27FC236}">
                <a16:creationId xmlns:a16="http://schemas.microsoft.com/office/drawing/2014/main" id="{00F3695C-8CFF-83A5-117E-53289A81E411}"/>
              </a:ext>
            </a:extLst>
          </p:cNvPr>
          <p:cNvSpPr/>
          <p:nvPr/>
        </p:nvSpPr>
        <p:spPr>
          <a:xfrm rot="10800000">
            <a:off x="7770282" y="4037573"/>
            <a:ext cx="1234440" cy="1344168"/>
          </a:xfrm>
          <a:prstGeom prst="upArrow">
            <a:avLst>
              <a:gd name="adj1" fmla="val 50000"/>
              <a:gd name="adj2" fmla="val 351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EE2501D-BF71-38E8-2FCB-00D84BA38A4C}"/>
              </a:ext>
            </a:extLst>
          </p:cNvPr>
          <p:cNvSpPr txBox="1"/>
          <p:nvPr/>
        </p:nvSpPr>
        <p:spPr>
          <a:xfrm>
            <a:off x="7299138" y="4217214"/>
            <a:ext cx="2176728" cy="984885"/>
          </a:xfrm>
          <a:prstGeom prst="rect">
            <a:avLst/>
          </a:prstGeom>
          <a:noFill/>
        </p:spPr>
        <p:txBody>
          <a:bodyPr wrap="square" rtlCol="0">
            <a:spAutoFit/>
          </a:bodyPr>
          <a:lstStyle/>
          <a:p>
            <a:pPr algn="ctr"/>
            <a:r>
              <a:rPr lang="en-US" sz="3600" b="1" dirty="0">
                <a:solidFill>
                  <a:srgbClr val="17375E"/>
                </a:solidFill>
              </a:rPr>
              <a:t>37%</a:t>
            </a:r>
          </a:p>
          <a:p>
            <a:pPr algn="ctr"/>
            <a:r>
              <a:rPr lang="en-US" sz="2200" b="1" dirty="0">
                <a:solidFill>
                  <a:srgbClr val="17375E"/>
                </a:solidFill>
              </a:rPr>
              <a:t>decrease</a:t>
            </a:r>
          </a:p>
        </p:txBody>
      </p:sp>
    </p:spTree>
    <p:extLst>
      <p:ext uri="{BB962C8B-B14F-4D97-AF65-F5344CB8AC3E}">
        <p14:creationId xmlns:p14="http://schemas.microsoft.com/office/powerpoint/2010/main" val="244355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365760" y="1097279"/>
            <a:ext cx="8563554" cy="889875"/>
          </a:xfrm>
        </p:spPr>
        <p:txBody>
          <a:bodyPr/>
          <a:lstStyle/>
          <a:p>
            <a:r>
              <a:rPr lang="en-US" sz="2800" dirty="0">
                <a:latin typeface="+mn-lt"/>
              </a:rPr>
              <a:t>Unintentional drowning-related hospitalizations are most common among those ages </a:t>
            </a:r>
            <a:r>
              <a:rPr lang="en-US" sz="2800" dirty="0">
                <a:solidFill>
                  <a:srgbClr val="17375E"/>
                </a:solidFill>
                <a:latin typeface="+mn-lt"/>
              </a:rPr>
              <a:t>1 to 4</a:t>
            </a:r>
          </a:p>
        </p:txBody>
      </p:sp>
      <p:graphicFrame>
        <p:nvGraphicFramePr>
          <p:cNvPr id="9" name="Chart 8">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085905839"/>
              </p:ext>
            </p:extLst>
          </p:nvPr>
        </p:nvGraphicFramePr>
        <p:xfrm>
          <a:off x="365760" y="1987155"/>
          <a:ext cx="8315326" cy="41573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00459C-F35A-708D-AA7A-4C79B27D4C67}"/>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Hospital Discharge Data (2019-2023)</a:t>
            </a:r>
          </a:p>
          <a:p>
            <a:r>
              <a:rPr lang="en-US" sz="800" dirty="0"/>
              <a:t>Analysis by Injury Epidemiology and Surveillance Unit</a:t>
            </a:r>
          </a:p>
        </p:txBody>
      </p:sp>
    </p:spTree>
    <p:extLst>
      <p:ext uri="{BB962C8B-B14F-4D97-AF65-F5344CB8AC3E}">
        <p14:creationId xmlns:p14="http://schemas.microsoft.com/office/powerpoint/2010/main" val="217123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1BAA1-BD11-4E51-DD9D-0D1933855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D36B6-3D27-FA75-3CD4-823BA9A03245}"/>
              </a:ext>
            </a:extLst>
          </p:cNvPr>
          <p:cNvSpPr>
            <a:spLocks noGrp="1"/>
          </p:cNvSpPr>
          <p:nvPr>
            <p:ph type="title"/>
          </p:nvPr>
        </p:nvSpPr>
        <p:spPr>
          <a:xfrm>
            <a:off x="365760" y="1097280"/>
            <a:ext cx="8563554" cy="808638"/>
          </a:xfrm>
        </p:spPr>
        <p:txBody>
          <a:bodyPr/>
          <a:lstStyle/>
          <a:p>
            <a:r>
              <a:rPr lang="en-US" sz="2800" dirty="0">
                <a:latin typeface="+mn-lt"/>
              </a:rPr>
              <a:t>Children ages </a:t>
            </a:r>
            <a:r>
              <a:rPr lang="en-US" sz="2800" dirty="0">
                <a:solidFill>
                  <a:srgbClr val="17375E"/>
                </a:solidFill>
                <a:latin typeface="+mn-lt"/>
              </a:rPr>
              <a:t>1 to 4 </a:t>
            </a:r>
            <a:r>
              <a:rPr lang="en-US" sz="2800" dirty="0">
                <a:latin typeface="+mn-lt"/>
              </a:rPr>
              <a:t>have the highest rates of unintentional drowning-related hospitalizations</a:t>
            </a:r>
            <a:endParaRPr lang="en-US" sz="2800" dirty="0">
              <a:solidFill>
                <a:srgbClr val="17375E"/>
              </a:solidFill>
              <a:latin typeface="+mn-lt"/>
            </a:endParaRPr>
          </a:p>
        </p:txBody>
      </p:sp>
      <p:sp>
        <p:nvSpPr>
          <p:cNvPr id="9" name="TextBox 8">
            <a:extLst>
              <a:ext uri="{FF2B5EF4-FFF2-40B4-BE49-F238E27FC236}">
                <a16:creationId xmlns:a16="http://schemas.microsoft.com/office/drawing/2014/main" id="{53C9091A-0987-7103-2A88-5A4D2051B2DD}"/>
              </a:ext>
            </a:extLst>
          </p:cNvPr>
          <p:cNvSpPr txBox="1"/>
          <p:nvPr/>
        </p:nvSpPr>
        <p:spPr>
          <a:xfrm>
            <a:off x="280695" y="5984583"/>
            <a:ext cx="8305585" cy="584775"/>
          </a:xfrm>
          <a:prstGeom prst="rect">
            <a:avLst/>
          </a:prstGeom>
          <a:noFill/>
        </p:spPr>
        <p:txBody>
          <a:bodyPr wrap="square" rtlCol="0">
            <a:spAutoFit/>
          </a:bodyPr>
          <a:lstStyle/>
          <a:p>
            <a:r>
              <a:rPr lang="en-US" sz="800" dirty="0"/>
              <a:t>*The number of hospitalizations was too small to support a rate calculation for adults ages 55-64.</a:t>
            </a:r>
          </a:p>
          <a:p>
            <a:r>
              <a:rPr lang="en-US" sz="800" dirty="0"/>
              <a:t>Limited to NC Residents, 2019-2023</a:t>
            </a:r>
          </a:p>
          <a:p>
            <a:r>
              <a:rPr lang="en-US" sz="800" b="1" dirty="0"/>
              <a:t>Source: NC State Center for Health Statistics, Hospital Discharge Data (2019-2023)</a:t>
            </a:r>
          </a:p>
          <a:p>
            <a:r>
              <a:rPr lang="en-US" sz="800" dirty="0"/>
              <a:t>Analysis by Injury Epidemiology and Surveillance Unit</a:t>
            </a:r>
          </a:p>
        </p:txBody>
      </p:sp>
      <p:graphicFrame>
        <p:nvGraphicFramePr>
          <p:cNvPr id="4" name="Chart 3">
            <a:extLst>
              <a:ext uri="{FF2B5EF4-FFF2-40B4-BE49-F238E27FC236}">
                <a16:creationId xmlns:a16="http://schemas.microsoft.com/office/drawing/2014/main" id="{0E2AB6B1-DEE5-3FDF-5CE4-FDE0D36867B7}"/>
              </a:ext>
            </a:extLst>
          </p:cNvPr>
          <p:cNvGraphicFramePr>
            <a:graphicFrameLocks/>
          </p:cNvGraphicFramePr>
          <p:nvPr>
            <p:extLst>
              <p:ext uri="{D42A27DB-BD31-4B8C-83A1-F6EECF244321}">
                <p14:modId xmlns:p14="http://schemas.microsoft.com/office/powerpoint/2010/main" val="1476974924"/>
              </p:ext>
            </p:extLst>
          </p:nvPr>
        </p:nvGraphicFramePr>
        <p:xfrm>
          <a:off x="484741" y="2016087"/>
          <a:ext cx="8101539" cy="3968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84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244573" y="1097280"/>
            <a:ext cx="8953338" cy="548640"/>
          </a:xfrm>
        </p:spPr>
        <p:txBody>
          <a:bodyPr/>
          <a:lstStyle/>
          <a:p>
            <a:r>
              <a:rPr lang="en-US" sz="2700" dirty="0">
                <a:latin typeface="+mn-lt"/>
              </a:rPr>
              <a:t>Most unintentional drowning-related hospitalizations occurred among </a:t>
            </a:r>
            <a:r>
              <a:rPr lang="en-US" sz="2700" b="1" i="0" u="none" strike="noStrike" dirty="0">
                <a:solidFill>
                  <a:srgbClr val="17375E"/>
                </a:solidFill>
                <a:effectLst/>
                <a:latin typeface="Arial" panose="020B0604020202020204" pitchFamily="34" charset="0"/>
              </a:rPr>
              <a:t>men and non-Hispanic Whites</a:t>
            </a:r>
            <a:r>
              <a:rPr lang="en-US" sz="2700" dirty="0">
                <a:latin typeface="+mn-lt"/>
              </a:rPr>
              <a:t> </a:t>
            </a:r>
          </a:p>
        </p:txBody>
      </p:sp>
      <p:sp>
        <p:nvSpPr>
          <p:cNvPr id="27" name="TextBox 26">
            <a:extLst>
              <a:ext uri="{FF2B5EF4-FFF2-40B4-BE49-F238E27FC236}">
                <a16:creationId xmlns:a16="http://schemas.microsoft.com/office/drawing/2014/main" id="{11F973FD-F4CF-4820-903F-44AE1DBBE7EC}"/>
              </a:ext>
            </a:extLst>
          </p:cNvPr>
          <p:cNvSpPr txBox="1"/>
          <p:nvPr/>
        </p:nvSpPr>
        <p:spPr>
          <a:xfrm>
            <a:off x="293085" y="6017041"/>
            <a:ext cx="1993392" cy="215444"/>
          </a:xfrm>
          <a:prstGeom prst="rect">
            <a:avLst/>
          </a:prstGeom>
          <a:noFill/>
        </p:spPr>
        <p:txBody>
          <a:bodyPr wrap="square" rtlCol="0">
            <a:spAutoFit/>
          </a:bodyPr>
          <a:lstStyle/>
          <a:p>
            <a:r>
              <a:rPr lang="en-US" sz="800" dirty="0"/>
              <a:t>NH – non-Hispanic</a:t>
            </a:r>
          </a:p>
        </p:txBody>
      </p:sp>
      <p:sp>
        <p:nvSpPr>
          <p:cNvPr id="9" name="TextBox 8">
            <a:extLst>
              <a:ext uri="{FF2B5EF4-FFF2-40B4-BE49-F238E27FC236}">
                <a16:creationId xmlns:a16="http://schemas.microsoft.com/office/drawing/2014/main" id="{47E66D70-7A42-C10E-5BF4-8B3EF596E656}"/>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Hospital Discharge Data (2019-2023)</a:t>
            </a:r>
          </a:p>
          <a:p>
            <a:r>
              <a:rPr lang="en-US" sz="800" dirty="0"/>
              <a:t>Analysis by Injury Epidemiology and Surveillance Unit</a:t>
            </a:r>
          </a:p>
        </p:txBody>
      </p:sp>
      <p:graphicFrame>
        <p:nvGraphicFramePr>
          <p:cNvPr id="11" name="Chart 10">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4233298015"/>
              </p:ext>
            </p:extLst>
          </p:nvPr>
        </p:nvGraphicFramePr>
        <p:xfrm>
          <a:off x="365760" y="1961003"/>
          <a:ext cx="8220521" cy="3992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797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365760" y="1097280"/>
            <a:ext cx="816023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800" dirty="0">
                <a:solidFill>
                  <a:srgbClr val="5C93D5"/>
                </a:solidFill>
                <a:latin typeface="+mn-lt"/>
              </a:rPr>
              <a:t>Unintentional drowning-related hospitalization rates were highest among </a:t>
            </a:r>
            <a:r>
              <a:rPr lang="en-US" sz="2800" b="1" i="0" u="none" strike="noStrike" dirty="0">
                <a:solidFill>
                  <a:srgbClr val="17375E"/>
                </a:solidFill>
                <a:effectLst/>
                <a:latin typeface="Arial" panose="020B0604020202020204" pitchFamily="34" charset="0"/>
              </a:rPr>
              <a:t>men and non-Hispanic Asians</a:t>
            </a:r>
            <a:endParaRPr lang="en-US" sz="2800" dirty="0">
              <a:solidFill>
                <a:srgbClr val="5C93D5"/>
              </a:solidFill>
              <a:latin typeface="+mn-lt"/>
            </a:endParaRPr>
          </a:p>
        </p:txBody>
      </p:sp>
      <p:sp>
        <p:nvSpPr>
          <p:cNvPr id="7" name="TextBox 6">
            <a:extLst>
              <a:ext uri="{FF2B5EF4-FFF2-40B4-BE49-F238E27FC236}">
                <a16:creationId xmlns:a16="http://schemas.microsoft.com/office/drawing/2014/main" id="{EE67F938-E91C-8008-548A-4C7EF9DD7E11}"/>
              </a:ext>
            </a:extLst>
          </p:cNvPr>
          <p:cNvSpPr txBox="1"/>
          <p:nvPr/>
        </p:nvSpPr>
        <p:spPr>
          <a:xfrm>
            <a:off x="293084" y="6017041"/>
            <a:ext cx="8232907" cy="338554"/>
          </a:xfrm>
          <a:prstGeom prst="rect">
            <a:avLst/>
          </a:prstGeom>
          <a:noFill/>
        </p:spPr>
        <p:txBody>
          <a:bodyPr wrap="square" rtlCol="0">
            <a:spAutoFit/>
          </a:bodyPr>
          <a:lstStyle/>
          <a:p>
            <a:r>
              <a:rPr lang="en-US" sz="800" dirty="0"/>
              <a:t>NH – non-Hispanic; *The number of hospitalizations was too small to support a rate calculation for NH American Indian.</a:t>
            </a:r>
          </a:p>
          <a:p>
            <a:endParaRPr lang="en-US" sz="800" dirty="0"/>
          </a:p>
        </p:txBody>
      </p:sp>
      <p:sp>
        <p:nvSpPr>
          <p:cNvPr id="10" name="TextBox 9">
            <a:extLst>
              <a:ext uri="{FF2B5EF4-FFF2-40B4-BE49-F238E27FC236}">
                <a16:creationId xmlns:a16="http://schemas.microsoft.com/office/drawing/2014/main" id="{C1A74505-9017-A3C0-5F1B-94FFBF7C0719}"/>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Hospital Discharge Data (2019-2023)</a:t>
            </a:r>
          </a:p>
          <a:p>
            <a:r>
              <a:rPr lang="en-US" sz="800" dirty="0"/>
              <a:t>Analysis by Injury Epidemiology and Surveillance Unit</a:t>
            </a:r>
          </a:p>
        </p:txBody>
      </p:sp>
      <p:graphicFrame>
        <p:nvGraphicFramePr>
          <p:cNvPr id="12" name="Chart 11">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3228371400"/>
              </p:ext>
            </p:extLst>
          </p:nvPr>
        </p:nvGraphicFramePr>
        <p:xfrm>
          <a:off x="365760" y="2302525"/>
          <a:ext cx="8160232" cy="3714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452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365760" y="1737360"/>
            <a:ext cx="8563554" cy="4142629"/>
          </a:xfrm>
        </p:spPr>
        <p:txBody>
          <a:bodyPr/>
          <a:lstStyle/>
          <a:p>
            <a:pPr marL="0" indent="0">
              <a:buNone/>
            </a:pPr>
            <a:r>
              <a:rPr lang="en-US" sz="2200" b="0" dirty="0">
                <a:latin typeface="+mn-lt"/>
              </a:rPr>
              <a:t>Surveillance methods have been updated to identify any mention of an injury in our morbidity data sources. Individual records with multiple injuries listed will be included in the total for each of those injuries but only counted once for overall total injury count. Previously, only the first listed injury was counted, which has resulted in an increase in the number of specific injuries identified. </a:t>
            </a:r>
          </a:p>
          <a:p>
            <a:pPr marL="0" indent="0">
              <a:buNone/>
            </a:pPr>
            <a:r>
              <a:rPr lang="en-US" sz="2200" b="0" dirty="0">
                <a:latin typeface="+mn-lt"/>
              </a:rPr>
              <a:t>For questions or for more information see technical notes document available at </a:t>
            </a:r>
            <a:r>
              <a:rPr lang="en-US" sz="2200" b="0" dirty="0">
                <a:latin typeface="+mn-lt"/>
                <a:hlinkClick r:id="rId3"/>
              </a:rPr>
              <a:t>https://www.injuryfreenc.ncdhhs.gov/DataSurveillance/</a:t>
            </a:r>
            <a:endParaRPr lang="en-US" sz="2200" b="0" dirty="0">
              <a:latin typeface="+mn-lt"/>
            </a:endParaRPr>
          </a:p>
          <a:p>
            <a:pPr marL="0" indent="0">
              <a:buNone/>
            </a:pPr>
            <a:r>
              <a:rPr lang="en-US" sz="2200" dirty="0">
                <a:latin typeface="+mn-lt"/>
              </a:rPr>
              <a:t>Case definitions used:</a:t>
            </a:r>
          </a:p>
          <a:p>
            <a:r>
              <a:rPr lang="en-US" sz="2200" dirty="0">
                <a:latin typeface="+mn-lt"/>
              </a:rPr>
              <a:t>Deaths </a:t>
            </a:r>
            <a:r>
              <a:rPr lang="en-US" sz="2200" b="0" dirty="0">
                <a:latin typeface="+mn-lt"/>
              </a:rPr>
              <a:t>– ICD10 codes </a:t>
            </a:r>
            <a:r>
              <a:rPr lang="pl-PL" sz="2200" b="0" i="0" u="none" strike="noStrike" dirty="0">
                <a:effectLst/>
                <a:latin typeface="Arial" panose="020B0604020202020204" pitchFamily="34" charset="0"/>
              </a:rPr>
              <a:t>W65–W74</a:t>
            </a:r>
            <a:r>
              <a:rPr lang="en-US" sz="2200" b="0" i="0" u="none" strike="noStrike" dirty="0">
                <a:effectLst/>
                <a:latin typeface="Arial" panose="020B0604020202020204" pitchFamily="34" charset="0"/>
              </a:rPr>
              <a:t>, V90, V92 listed </a:t>
            </a:r>
            <a:r>
              <a:rPr lang="en-US" sz="2200" b="0" dirty="0">
                <a:latin typeface="+mn-lt"/>
              </a:rPr>
              <a:t>as cause of death</a:t>
            </a:r>
          </a:p>
          <a:p>
            <a:endParaRPr lang="en-US" sz="2200" dirty="0">
              <a:latin typeface="+mn-lt"/>
            </a:endParaRPr>
          </a:p>
        </p:txBody>
      </p:sp>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365760" y="1097280"/>
            <a:ext cx="8563554" cy="548640"/>
          </a:xfrm>
        </p:spPr>
        <p:txBody>
          <a:bodyPr/>
          <a:lstStyle/>
          <a:p>
            <a:r>
              <a:rPr lang="en-US" sz="3200" dirty="0">
                <a:solidFill>
                  <a:srgbClr val="1F497D"/>
                </a:solidFill>
                <a:latin typeface="+mn-lt"/>
              </a:rPr>
              <a:t>Unintentional Drowning Technical Notes</a:t>
            </a:r>
          </a:p>
        </p:txBody>
      </p:sp>
    </p:spTree>
    <p:extLst>
      <p:ext uri="{BB962C8B-B14F-4D97-AF65-F5344CB8AC3E}">
        <p14:creationId xmlns:p14="http://schemas.microsoft.com/office/powerpoint/2010/main" val="145344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2743200" y="2743200"/>
            <a:ext cx="5691115" cy="549275"/>
          </a:xfrm>
        </p:spPr>
        <p:txBody>
          <a:bodyPr/>
          <a:lstStyle/>
          <a:p>
            <a:r>
              <a:rPr lang="en-US" sz="4800" dirty="0">
                <a:solidFill>
                  <a:srgbClr val="3C6174"/>
                </a:solidFill>
                <a:latin typeface="+mn-lt"/>
              </a:rPr>
              <a:t>Unintentional Near-Drowning</a:t>
            </a:r>
            <a:br>
              <a:rPr lang="en-US" sz="4800" dirty="0">
                <a:solidFill>
                  <a:srgbClr val="3C6174"/>
                </a:solidFill>
                <a:latin typeface="+mn-lt"/>
              </a:rPr>
            </a:br>
            <a:r>
              <a:rPr lang="en-US" sz="4800" dirty="0">
                <a:solidFill>
                  <a:srgbClr val="3C6174"/>
                </a:solidFill>
                <a:latin typeface="+mn-lt"/>
              </a:rPr>
              <a:t>Emergency Department Visits</a:t>
            </a:r>
          </a:p>
        </p:txBody>
      </p:sp>
      <p:pic>
        <p:nvPicPr>
          <p:cNvPr id="6" name="Graphic 5" descr="Hospital">
            <a:extLst>
              <a:ext uri="{FF2B5EF4-FFF2-40B4-BE49-F238E27FC236}">
                <a16:creationId xmlns:a16="http://schemas.microsoft.com/office/drawing/2014/main" id="{B1546783-D3BE-4528-AB36-81A6F0858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1828800"/>
            <a:ext cx="2340864" cy="2340864"/>
          </a:xfrm>
          <a:prstGeom prst="rect">
            <a:avLst/>
          </a:prstGeom>
        </p:spPr>
      </p:pic>
      <p:cxnSp>
        <p:nvCxnSpPr>
          <p:cNvPr id="10" name="Straight Connector 9">
            <a:extLst>
              <a:ext uri="{FF2B5EF4-FFF2-40B4-BE49-F238E27FC236}">
                <a16:creationId xmlns:a16="http://schemas.microsoft.com/office/drawing/2014/main" id="{6ECD0DED-409D-43E6-7FAA-31ECCF26329F}"/>
              </a:ext>
            </a:extLst>
          </p:cNvPr>
          <p:cNvCxnSpPr>
            <a:cxnSpLocks/>
          </p:cNvCxnSpPr>
          <p:nvPr/>
        </p:nvCxnSpPr>
        <p:spPr>
          <a:xfrm>
            <a:off x="661915" y="4965737"/>
            <a:ext cx="7772400" cy="0"/>
          </a:xfrm>
          <a:prstGeom prst="line">
            <a:avLst/>
          </a:prstGeom>
          <a:ln w="57150">
            <a:solidFill>
              <a:srgbClr val="3C6174"/>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484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365760" y="1097280"/>
            <a:ext cx="8563554" cy="885756"/>
          </a:xfrm>
        </p:spPr>
        <p:txBody>
          <a:bodyPr/>
          <a:lstStyle/>
          <a:p>
            <a:r>
              <a:rPr lang="en-US" sz="3000" dirty="0">
                <a:latin typeface="+mn-lt"/>
              </a:rPr>
              <a:t>Unintentional drowning-related ED visits decreased by </a:t>
            </a:r>
            <a:r>
              <a:rPr lang="en-US" sz="3000" b="1" i="0" u="none" strike="noStrike" dirty="0">
                <a:solidFill>
                  <a:srgbClr val="17375E"/>
                </a:solidFill>
                <a:effectLst/>
                <a:latin typeface="Arial" panose="020B0604020202020204" pitchFamily="34" charset="0"/>
              </a:rPr>
              <a:t>13%</a:t>
            </a:r>
            <a:r>
              <a:rPr lang="en-US" sz="3000" b="1" i="0" u="none" strike="noStrike" dirty="0">
                <a:solidFill>
                  <a:srgbClr val="52849C"/>
                </a:solidFill>
                <a:effectLst/>
                <a:latin typeface="Arial" panose="020B0604020202020204" pitchFamily="34" charset="0"/>
              </a:rPr>
              <a:t> </a:t>
            </a:r>
            <a:r>
              <a:rPr lang="en-US" sz="3000" dirty="0">
                <a:latin typeface="+mn-lt"/>
              </a:rPr>
              <a:t>over the last five years</a:t>
            </a:r>
          </a:p>
        </p:txBody>
      </p:sp>
      <p:graphicFrame>
        <p:nvGraphicFramePr>
          <p:cNvPr id="7" name="Chart 6">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735702419"/>
              </p:ext>
            </p:extLst>
          </p:nvPr>
        </p:nvGraphicFramePr>
        <p:xfrm>
          <a:off x="429729" y="2081779"/>
          <a:ext cx="7747990" cy="38066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EA85919-10C8-348B-A8CD-BC99D41E1AE2}"/>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DETECT (2019-2023)</a:t>
            </a:r>
          </a:p>
          <a:p>
            <a:r>
              <a:rPr lang="en-US" sz="800" dirty="0"/>
              <a:t>Analysis by Injury Epidemiology and Surveillance Unit</a:t>
            </a:r>
          </a:p>
        </p:txBody>
      </p:sp>
      <p:sp>
        <p:nvSpPr>
          <p:cNvPr id="9" name="Arrow: Up 8">
            <a:extLst>
              <a:ext uri="{FF2B5EF4-FFF2-40B4-BE49-F238E27FC236}">
                <a16:creationId xmlns:a16="http://schemas.microsoft.com/office/drawing/2014/main" id="{2E5EE9B6-1BDA-675C-A3AC-6DA92A93EF4A}"/>
              </a:ext>
            </a:extLst>
          </p:cNvPr>
          <p:cNvSpPr/>
          <p:nvPr/>
        </p:nvSpPr>
        <p:spPr>
          <a:xfrm rot="10800000">
            <a:off x="6654845" y="3771683"/>
            <a:ext cx="1234440" cy="1344168"/>
          </a:xfrm>
          <a:prstGeom prst="upArrow">
            <a:avLst>
              <a:gd name="adj1" fmla="val 50000"/>
              <a:gd name="adj2" fmla="val 351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A83A6D6-BD5C-D6DE-BE66-D006FF299462}"/>
              </a:ext>
            </a:extLst>
          </p:cNvPr>
          <p:cNvSpPr txBox="1"/>
          <p:nvPr/>
        </p:nvSpPr>
        <p:spPr>
          <a:xfrm>
            <a:off x="6183701" y="3951324"/>
            <a:ext cx="2176728" cy="984885"/>
          </a:xfrm>
          <a:prstGeom prst="rect">
            <a:avLst/>
          </a:prstGeom>
          <a:noFill/>
        </p:spPr>
        <p:txBody>
          <a:bodyPr wrap="square" rtlCol="0">
            <a:spAutoFit/>
          </a:bodyPr>
          <a:lstStyle/>
          <a:p>
            <a:pPr algn="ctr"/>
            <a:r>
              <a:rPr lang="en-US" sz="3600" b="1" dirty="0">
                <a:solidFill>
                  <a:srgbClr val="568AA4"/>
                </a:solidFill>
              </a:rPr>
              <a:t>13%</a:t>
            </a:r>
          </a:p>
          <a:p>
            <a:pPr algn="ctr"/>
            <a:r>
              <a:rPr lang="en-US" sz="2200" b="1" dirty="0">
                <a:solidFill>
                  <a:srgbClr val="568AA4"/>
                </a:solidFill>
              </a:rPr>
              <a:t>decrease</a:t>
            </a:r>
          </a:p>
        </p:txBody>
      </p:sp>
    </p:spTree>
    <p:extLst>
      <p:ext uri="{BB962C8B-B14F-4D97-AF65-F5344CB8AC3E}">
        <p14:creationId xmlns:p14="http://schemas.microsoft.com/office/powerpoint/2010/main" val="243809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8A4BB9-B820-4081-A88F-6DE4909D4E00}"/>
              </a:ext>
            </a:extLst>
          </p:cNvPr>
          <p:cNvSpPr/>
          <p:nvPr/>
        </p:nvSpPr>
        <p:spPr>
          <a:xfrm>
            <a:off x="1252624" y="2493202"/>
            <a:ext cx="1722239" cy="2993527"/>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365760" y="1097279"/>
            <a:ext cx="8563554" cy="914845"/>
          </a:xfrm>
        </p:spPr>
        <p:txBody>
          <a:bodyPr/>
          <a:lstStyle/>
          <a:p>
            <a:r>
              <a:rPr lang="en-US" sz="2800" b="1" i="0" u="none" strike="noStrike" dirty="0">
                <a:solidFill>
                  <a:srgbClr val="17375E"/>
                </a:solidFill>
                <a:effectLst/>
                <a:latin typeface="Arial" panose="020B0604020202020204" pitchFamily="34" charset="0"/>
              </a:rPr>
              <a:t>37.7%</a:t>
            </a:r>
            <a:r>
              <a:rPr lang="en-US" sz="2800" dirty="0">
                <a:solidFill>
                  <a:srgbClr val="17375E"/>
                </a:solidFill>
              </a:rPr>
              <a:t> </a:t>
            </a:r>
            <a:r>
              <a:rPr lang="en-US" sz="2800" dirty="0">
                <a:latin typeface="+mn-lt"/>
              </a:rPr>
              <a:t>of unintentional drowning-related ED visits occurred among children younger than 10</a:t>
            </a:r>
          </a:p>
        </p:txBody>
      </p:sp>
      <p:graphicFrame>
        <p:nvGraphicFramePr>
          <p:cNvPr id="10" name="Chart 9">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060930639"/>
              </p:ext>
            </p:extLst>
          </p:nvPr>
        </p:nvGraphicFramePr>
        <p:xfrm>
          <a:off x="289884" y="2018042"/>
          <a:ext cx="8460470" cy="41084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9D87382-69C4-5CFD-C775-B005AB5F2ABE}"/>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DETECT (2019-2023)</a:t>
            </a:r>
          </a:p>
          <a:p>
            <a:r>
              <a:rPr lang="en-US" sz="800" dirty="0"/>
              <a:t>Analysis by Injury Epidemiology and Surveillance Unit</a:t>
            </a:r>
          </a:p>
        </p:txBody>
      </p:sp>
    </p:spTree>
    <p:extLst>
      <p:ext uri="{BB962C8B-B14F-4D97-AF65-F5344CB8AC3E}">
        <p14:creationId xmlns:p14="http://schemas.microsoft.com/office/powerpoint/2010/main" val="4245405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7FF0-349C-469B-AC4A-C8FA0252EAD9}"/>
              </a:ext>
            </a:extLst>
          </p:cNvPr>
          <p:cNvSpPr>
            <a:spLocks noGrp="1"/>
          </p:cNvSpPr>
          <p:nvPr>
            <p:ph type="title"/>
          </p:nvPr>
        </p:nvSpPr>
        <p:spPr>
          <a:xfrm>
            <a:off x="365760" y="1097280"/>
            <a:ext cx="8563554" cy="941990"/>
          </a:xfrm>
        </p:spPr>
        <p:txBody>
          <a:bodyPr/>
          <a:lstStyle/>
          <a:p>
            <a:r>
              <a:rPr lang="en-US" sz="3000" dirty="0">
                <a:latin typeface="+mn-lt"/>
              </a:rPr>
              <a:t>Children ages </a:t>
            </a:r>
            <a:r>
              <a:rPr lang="en-US" sz="3000" dirty="0">
                <a:solidFill>
                  <a:srgbClr val="17375E"/>
                </a:solidFill>
                <a:latin typeface="+mn-lt"/>
              </a:rPr>
              <a:t>1 to 4 </a:t>
            </a:r>
            <a:r>
              <a:rPr lang="en-US" sz="3000" dirty="0">
                <a:latin typeface="+mn-lt"/>
              </a:rPr>
              <a:t>have the highest rates of unintentional drowning-related ED Visits</a:t>
            </a:r>
          </a:p>
        </p:txBody>
      </p:sp>
      <p:graphicFrame>
        <p:nvGraphicFramePr>
          <p:cNvPr id="9" name="Chart 8">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2350469041"/>
              </p:ext>
            </p:extLst>
          </p:nvPr>
        </p:nvGraphicFramePr>
        <p:xfrm>
          <a:off x="431369" y="2192399"/>
          <a:ext cx="8239976" cy="378686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E835DD9-CC58-F567-933C-D10DCD8D01B4}"/>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DETECT (2019-2023)</a:t>
            </a:r>
          </a:p>
          <a:p>
            <a:r>
              <a:rPr lang="en-US" sz="800" dirty="0"/>
              <a:t>Analysis by Injury Epidemiology and Surveillance Unit</a:t>
            </a:r>
          </a:p>
        </p:txBody>
      </p:sp>
    </p:spTree>
    <p:extLst>
      <p:ext uri="{BB962C8B-B14F-4D97-AF65-F5344CB8AC3E}">
        <p14:creationId xmlns:p14="http://schemas.microsoft.com/office/powerpoint/2010/main" val="268924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365760" y="1097280"/>
            <a:ext cx="8563554" cy="548640"/>
          </a:xfrm>
        </p:spPr>
        <p:txBody>
          <a:bodyPr/>
          <a:lstStyle/>
          <a:p>
            <a:r>
              <a:rPr lang="en-US" sz="3000" dirty="0">
                <a:latin typeface="+mn-lt"/>
              </a:rPr>
              <a:t>Most unintentional drowning-related </a:t>
            </a:r>
            <a:r>
              <a:rPr lang="en-US" sz="3000" dirty="0">
                <a:latin typeface="Arial "/>
              </a:rPr>
              <a:t>ED visits</a:t>
            </a:r>
            <a:r>
              <a:rPr lang="en-US" sz="3000" dirty="0">
                <a:latin typeface="+mn-lt"/>
              </a:rPr>
              <a:t> occurred among </a:t>
            </a:r>
            <a:r>
              <a:rPr lang="en-US" sz="2800" b="1" i="0" u="none" strike="noStrike" dirty="0">
                <a:solidFill>
                  <a:srgbClr val="17375E"/>
                </a:solidFill>
                <a:effectLst/>
                <a:latin typeface="Arial" panose="020B0604020202020204" pitchFamily="34" charset="0"/>
              </a:rPr>
              <a:t>men and non-Hispanic Whites</a:t>
            </a:r>
            <a:endParaRPr lang="en-US" sz="3000" dirty="0">
              <a:solidFill>
                <a:srgbClr val="17375E"/>
              </a:solidFill>
              <a:latin typeface="+mn-lt"/>
            </a:endParaRPr>
          </a:p>
        </p:txBody>
      </p:sp>
      <p:graphicFrame>
        <p:nvGraphicFramePr>
          <p:cNvPr id="11" name="Chart 10">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289746038"/>
              </p:ext>
            </p:extLst>
          </p:nvPr>
        </p:nvGraphicFramePr>
        <p:xfrm>
          <a:off x="426951" y="1955366"/>
          <a:ext cx="8282547" cy="393959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B4CF284B-54E3-34CB-CFBC-368DABB844D2}"/>
              </a:ext>
            </a:extLst>
          </p:cNvPr>
          <p:cNvSpPr txBox="1"/>
          <p:nvPr/>
        </p:nvSpPr>
        <p:spPr>
          <a:xfrm>
            <a:off x="293085" y="6017041"/>
            <a:ext cx="1993392" cy="215444"/>
          </a:xfrm>
          <a:prstGeom prst="rect">
            <a:avLst/>
          </a:prstGeom>
          <a:noFill/>
        </p:spPr>
        <p:txBody>
          <a:bodyPr wrap="square" rtlCol="0">
            <a:spAutoFit/>
          </a:bodyPr>
          <a:lstStyle/>
          <a:p>
            <a:r>
              <a:rPr lang="en-US" sz="800" dirty="0"/>
              <a:t>NH – non-Hispanic</a:t>
            </a:r>
          </a:p>
        </p:txBody>
      </p:sp>
      <p:sp>
        <p:nvSpPr>
          <p:cNvPr id="13" name="TextBox 12">
            <a:extLst>
              <a:ext uri="{FF2B5EF4-FFF2-40B4-BE49-F238E27FC236}">
                <a16:creationId xmlns:a16="http://schemas.microsoft.com/office/drawing/2014/main" id="{7ACE1F71-FFCE-F7EF-B61D-68DFB439401F}"/>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DETECT (2019-2023)</a:t>
            </a:r>
          </a:p>
          <a:p>
            <a:r>
              <a:rPr lang="en-US" sz="800" dirty="0"/>
              <a:t>Analysis by Injury Epidemiology and Surveillance Unit</a:t>
            </a:r>
          </a:p>
        </p:txBody>
      </p:sp>
    </p:spTree>
    <p:extLst>
      <p:ext uri="{BB962C8B-B14F-4D97-AF65-F5344CB8AC3E}">
        <p14:creationId xmlns:p14="http://schemas.microsoft.com/office/powerpoint/2010/main" val="243031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9D4018-51A6-43BF-B0A3-4A120543F708}"/>
              </a:ext>
            </a:extLst>
          </p:cNvPr>
          <p:cNvSpPr txBox="1">
            <a:spLocks/>
          </p:cNvSpPr>
          <p:nvPr/>
        </p:nvSpPr>
        <p:spPr>
          <a:xfrm>
            <a:off x="365760" y="1097280"/>
            <a:ext cx="8571534" cy="9291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700" dirty="0">
                <a:solidFill>
                  <a:srgbClr val="5C93D5"/>
                </a:solidFill>
                <a:latin typeface="+mn-lt"/>
              </a:rPr>
              <a:t>Rates of unintentional drowning-related ED visits were highest among </a:t>
            </a:r>
            <a:r>
              <a:rPr lang="en-US" sz="2700" b="1" i="0" u="none" strike="noStrike" dirty="0">
                <a:solidFill>
                  <a:srgbClr val="17375E"/>
                </a:solidFill>
                <a:effectLst/>
                <a:latin typeface="Arial" panose="020B0604020202020204" pitchFamily="34" charset="0"/>
              </a:rPr>
              <a:t>men and non-Hispanic Whites</a:t>
            </a:r>
            <a:endParaRPr lang="en-US" sz="2700" dirty="0">
              <a:solidFill>
                <a:srgbClr val="5C93D5"/>
              </a:solidFill>
              <a:latin typeface="+mn-lt"/>
            </a:endParaRPr>
          </a:p>
        </p:txBody>
      </p:sp>
      <p:graphicFrame>
        <p:nvGraphicFramePr>
          <p:cNvPr id="10" name="Chart 9">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1096396767"/>
              </p:ext>
            </p:extLst>
          </p:nvPr>
        </p:nvGraphicFramePr>
        <p:xfrm>
          <a:off x="365760" y="2026465"/>
          <a:ext cx="8356708" cy="41059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8DE6771-805E-F7E2-FD29-D80C4880DF80}"/>
              </a:ext>
            </a:extLst>
          </p:cNvPr>
          <p:cNvSpPr txBox="1"/>
          <p:nvPr/>
        </p:nvSpPr>
        <p:spPr>
          <a:xfrm>
            <a:off x="293084" y="6017041"/>
            <a:ext cx="8644209" cy="338554"/>
          </a:xfrm>
          <a:prstGeom prst="rect">
            <a:avLst/>
          </a:prstGeom>
          <a:noFill/>
        </p:spPr>
        <p:txBody>
          <a:bodyPr wrap="square" rtlCol="0">
            <a:spAutoFit/>
          </a:bodyPr>
          <a:lstStyle/>
          <a:p>
            <a:r>
              <a:rPr lang="en-US" sz="800" dirty="0"/>
              <a:t>NH – non-Hispanic; *The number of hospitalizations was too small to support a rate calculation for NH American Indians and NH Asians.</a:t>
            </a:r>
          </a:p>
          <a:p>
            <a:endParaRPr lang="en-US" sz="800" dirty="0"/>
          </a:p>
        </p:txBody>
      </p:sp>
      <p:sp>
        <p:nvSpPr>
          <p:cNvPr id="12" name="TextBox 11">
            <a:extLst>
              <a:ext uri="{FF2B5EF4-FFF2-40B4-BE49-F238E27FC236}">
                <a16:creationId xmlns:a16="http://schemas.microsoft.com/office/drawing/2014/main" id="{D9B3CD09-E18B-942C-7A7F-95F15F21542E}"/>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DETECT (2019-2023)</a:t>
            </a:r>
          </a:p>
          <a:p>
            <a:r>
              <a:rPr lang="en-US" sz="800" dirty="0"/>
              <a:t>Analysis by Injury Epidemiology and Surveillance Unit</a:t>
            </a:r>
          </a:p>
        </p:txBody>
      </p:sp>
    </p:spTree>
    <p:extLst>
      <p:ext uri="{BB962C8B-B14F-4D97-AF65-F5344CB8AC3E}">
        <p14:creationId xmlns:p14="http://schemas.microsoft.com/office/powerpoint/2010/main" val="89184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C575FD-D233-4C10-9505-9B71DFA1869B}"/>
              </a:ext>
            </a:extLst>
          </p:cNvPr>
          <p:cNvSpPr txBox="1">
            <a:spLocks/>
          </p:cNvSpPr>
          <p:nvPr/>
        </p:nvSpPr>
        <p:spPr>
          <a:xfrm>
            <a:off x="365760" y="1097280"/>
            <a:ext cx="8571534" cy="79232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sz="2800" dirty="0">
                <a:solidFill>
                  <a:srgbClr val="5C93D5"/>
                </a:solidFill>
                <a:latin typeface="+mn-lt"/>
              </a:rPr>
              <a:t>Unintentional near-drownings occur in a variety of water sources</a:t>
            </a:r>
          </a:p>
        </p:txBody>
      </p:sp>
      <p:graphicFrame>
        <p:nvGraphicFramePr>
          <p:cNvPr id="2" name="Chart 1">
            <a:extLst>
              <a:ext uri="{FF2B5EF4-FFF2-40B4-BE49-F238E27FC236}">
                <a16:creationId xmlns:a16="http://schemas.microsoft.com/office/drawing/2014/main" id="{14735853-2AC2-4B8F-85CD-54A01FC1FBB3}"/>
              </a:ext>
            </a:extLst>
          </p:cNvPr>
          <p:cNvGraphicFramePr>
            <a:graphicFrameLocks/>
          </p:cNvGraphicFramePr>
          <p:nvPr>
            <p:extLst>
              <p:ext uri="{D42A27DB-BD31-4B8C-83A1-F6EECF244321}">
                <p14:modId xmlns:p14="http://schemas.microsoft.com/office/powerpoint/2010/main" val="3059887474"/>
              </p:ext>
            </p:extLst>
          </p:nvPr>
        </p:nvGraphicFramePr>
        <p:xfrm>
          <a:off x="472655" y="1938969"/>
          <a:ext cx="8305585" cy="41440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C95037A-00B0-5014-6217-B502D1497A9C}"/>
              </a:ext>
            </a:extLst>
          </p:cNvPr>
          <p:cNvSpPr txBox="1"/>
          <p:nvPr/>
        </p:nvSpPr>
        <p:spPr>
          <a:xfrm>
            <a:off x="280696" y="6132397"/>
            <a:ext cx="8305585" cy="461665"/>
          </a:xfrm>
          <a:prstGeom prst="rect">
            <a:avLst/>
          </a:prstGeom>
          <a:noFill/>
        </p:spPr>
        <p:txBody>
          <a:bodyPr wrap="square" rtlCol="0">
            <a:spAutoFit/>
          </a:bodyPr>
          <a:lstStyle/>
          <a:p>
            <a:r>
              <a:rPr lang="en-US" sz="800" dirty="0"/>
              <a:t>Limited to NC Residents, 2019-2023</a:t>
            </a:r>
          </a:p>
          <a:p>
            <a:r>
              <a:rPr lang="en-US" sz="800" b="1" dirty="0"/>
              <a:t>Source: NC DETECT (2019-2023)</a:t>
            </a:r>
          </a:p>
          <a:p>
            <a:r>
              <a:rPr lang="en-US" sz="800" dirty="0"/>
              <a:t>Analysis by Injury Epidemiology and Surveillance Unit</a:t>
            </a:r>
          </a:p>
        </p:txBody>
      </p:sp>
    </p:spTree>
    <p:extLst>
      <p:ext uri="{BB962C8B-B14F-4D97-AF65-F5344CB8AC3E}">
        <p14:creationId xmlns:p14="http://schemas.microsoft.com/office/powerpoint/2010/main" val="49841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4951A0-62B4-4C6D-846F-34EF59CB9110}"/>
              </a:ext>
            </a:extLst>
          </p:cNvPr>
          <p:cNvSpPr>
            <a:spLocks noGrp="1"/>
          </p:cNvSpPr>
          <p:nvPr>
            <p:ph type="body" sz="quarter" idx="10"/>
          </p:nvPr>
        </p:nvSpPr>
        <p:spPr>
          <a:xfrm>
            <a:off x="365760" y="2126256"/>
            <a:ext cx="8563554" cy="4369424"/>
          </a:xfrm>
        </p:spPr>
        <p:txBody>
          <a:bodyPr/>
          <a:lstStyle/>
          <a:p>
            <a:r>
              <a:rPr lang="en-US" sz="2400" b="0" dirty="0">
                <a:latin typeface="+mn-lt"/>
              </a:rPr>
              <a:t>From 2019-2023, unintentional drowning-related injuries resulted in:</a:t>
            </a:r>
          </a:p>
          <a:p>
            <a:pPr lvl="1"/>
            <a:r>
              <a:rPr lang="en-US" sz="2400" b="0" i="0" u="none" strike="noStrike" dirty="0">
                <a:effectLst/>
                <a:latin typeface="Arial" panose="020B0604020202020204" pitchFamily="34" charset="0"/>
              </a:rPr>
              <a:t>Nearly</a:t>
            </a:r>
            <a:r>
              <a:rPr lang="en-US" sz="2400" dirty="0"/>
              <a:t> </a:t>
            </a:r>
            <a:r>
              <a:rPr lang="en-US" sz="2400" b="1" i="0" u="none" strike="noStrike" dirty="0">
                <a:solidFill>
                  <a:srgbClr val="643275"/>
                </a:solidFill>
                <a:effectLst/>
                <a:latin typeface="Arial" panose="020B0604020202020204" pitchFamily="34" charset="0"/>
              </a:rPr>
              <a:t>600</a:t>
            </a:r>
            <a:r>
              <a:rPr lang="en-US" sz="2400" dirty="0"/>
              <a:t> </a:t>
            </a:r>
            <a:r>
              <a:rPr lang="en-US" sz="2400" b="0" dirty="0">
                <a:latin typeface="+mn-lt"/>
              </a:rPr>
              <a:t>deaths</a:t>
            </a:r>
          </a:p>
          <a:p>
            <a:pPr lvl="1"/>
            <a:r>
              <a:rPr lang="en-US" sz="2400" b="0" i="0" u="none" strike="noStrike" dirty="0">
                <a:effectLst/>
                <a:latin typeface="Arial" panose="020B0604020202020204" pitchFamily="34" charset="0"/>
              </a:rPr>
              <a:t>Almost</a:t>
            </a:r>
            <a:r>
              <a:rPr lang="en-US" sz="2400" dirty="0"/>
              <a:t> </a:t>
            </a:r>
            <a:r>
              <a:rPr lang="en-US" sz="2400" b="1" i="0" u="none" strike="noStrike" dirty="0">
                <a:solidFill>
                  <a:srgbClr val="17375E"/>
                </a:solidFill>
                <a:effectLst/>
                <a:latin typeface="Arial" panose="020B0604020202020204" pitchFamily="34" charset="0"/>
              </a:rPr>
              <a:t>120 </a:t>
            </a:r>
            <a:r>
              <a:rPr lang="en-US" sz="2400" b="0" dirty="0">
                <a:latin typeface="+mn-lt"/>
              </a:rPr>
              <a:t>hospitalizations</a:t>
            </a:r>
          </a:p>
          <a:p>
            <a:pPr lvl="1"/>
            <a:r>
              <a:rPr lang="en-US" sz="2400" b="0" i="0" u="none" strike="noStrike" dirty="0">
                <a:effectLst/>
                <a:latin typeface="Arial" panose="020B0604020202020204" pitchFamily="34" charset="0"/>
              </a:rPr>
              <a:t>Nearly </a:t>
            </a:r>
            <a:r>
              <a:rPr lang="en-US" sz="2400" b="1" i="0" u="none" strike="noStrike" dirty="0">
                <a:solidFill>
                  <a:srgbClr val="52849C"/>
                </a:solidFill>
                <a:effectLst/>
                <a:latin typeface="Arial" panose="020B0604020202020204" pitchFamily="34" charset="0"/>
              </a:rPr>
              <a:t>600</a:t>
            </a:r>
            <a:r>
              <a:rPr lang="en-US" sz="2400" dirty="0"/>
              <a:t> </a:t>
            </a:r>
            <a:r>
              <a:rPr lang="en-US" sz="2400" b="0" dirty="0">
                <a:latin typeface="+mn-lt"/>
              </a:rPr>
              <a:t>emergency department visits</a:t>
            </a:r>
          </a:p>
          <a:p>
            <a:r>
              <a:rPr lang="en-US" sz="2400" b="0" dirty="0">
                <a:latin typeface="+mn-lt"/>
              </a:rPr>
              <a:t>Unintentional drowning-related death rates are highest among </a:t>
            </a:r>
            <a:r>
              <a:rPr lang="en-US" sz="2400" dirty="0">
                <a:latin typeface="+mn-lt"/>
              </a:rPr>
              <a:t>men</a:t>
            </a:r>
            <a:r>
              <a:rPr lang="en-US" sz="2400" b="0" dirty="0">
                <a:latin typeface="+mn-lt"/>
              </a:rPr>
              <a:t> and </a:t>
            </a:r>
            <a:r>
              <a:rPr lang="en-US" sz="2400" dirty="0">
                <a:latin typeface="+mn-lt"/>
              </a:rPr>
              <a:t>non-Hispanic American Indians / Alaska Natives</a:t>
            </a:r>
          </a:p>
          <a:p>
            <a:r>
              <a:rPr lang="en-US" sz="2400" b="0" dirty="0">
                <a:latin typeface="+mn-lt"/>
              </a:rPr>
              <a:t>Rates of unintentional drowning-related injuries are highest in children ages </a:t>
            </a:r>
            <a:r>
              <a:rPr lang="en-US" sz="2400" dirty="0">
                <a:latin typeface="+mn-lt"/>
              </a:rPr>
              <a:t>1 to 4 </a:t>
            </a:r>
            <a:r>
              <a:rPr lang="en-US" sz="2400" b="0" dirty="0">
                <a:latin typeface="+mn-lt"/>
              </a:rPr>
              <a:t>years old</a:t>
            </a:r>
            <a:endParaRPr lang="en-US" dirty="0">
              <a:latin typeface="+mn-lt"/>
            </a:endParaRPr>
          </a:p>
        </p:txBody>
      </p:sp>
      <p:sp>
        <p:nvSpPr>
          <p:cNvPr id="2" name="Title 1">
            <a:extLst>
              <a:ext uri="{FF2B5EF4-FFF2-40B4-BE49-F238E27FC236}">
                <a16:creationId xmlns:a16="http://schemas.microsoft.com/office/drawing/2014/main" id="{4C5CA687-48DD-4EBD-B182-6A982364AB31}"/>
              </a:ext>
            </a:extLst>
          </p:cNvPr>
          <p:cNvSpPr>
            <a:spLocks noGrp="1"/>
          </p:cNvSpPr>
          <p:nvPr>
            <p:ph type="title"/>
          </p:nvPr>
        </p:nvSpPr>
        <p:spPr>
          <a:xfrm>
            <a:off x="365760" y="1097280"/>
            <a:ext cx="8563554" cy="548640"/>
          </a:xfrm>
        </p:spPr>
        <p:txBody>
          <a:bodyPr/>
          <a:lstStyle/>
          <a:p>
            <a:r>
              <a:rPr lang="en-US" sz="3000" dirty="0">
                <a:latin typeface="+mn-lt"/>
              </a:rPr>
              <a:t>Summary of unintentional drowning-related injuries in North Carolina, </a:t>
            </a:r>
            <a:r>
              <a:rPr lang="en-US" sz="3000" dirty="0">
                <a:solidFill>
                  <a:srgbClr val="17375E"/>
                </a:solidFill>
                <a:latin typeface="+mn-lt"/>
              </a:rPr>
              <a:t>2019-2023</a:t>
            </a:r>
          </a:p>
        </p:txBody>
      </p:sp>
    </p:spTree>
    <p:extLst>
      <p:ext uri="{BB962C8B-B14F-4D97-AF65-F5344CB8AC3E}">
        <p14:creationId xmlns:p14="http://schemas.microsoft.com/office/powerpoint/2010/main" val="3584993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CA522C-8F86-EA1B-2D67-E18072FCF44C}"/>
              </a:ext>
            </a:extLst>
          </p:cNvPr>
          <p:cNvSpPr>
            <a:spLocks noGrp="1"/>
          </p:cNvSpPr>
          <p:nvPr>
            <p:ph type="body" sz="quarter" idx="10"/>
          </p:nvPr>
        </p:nvSpPr>
        <p:spPr/>
        <p:txBody>
          <a:bodyPr/>
          <a:lstStyle/>
          <a:p>
            <a:r>
              <a:rPr lang="en-US" sz="2600" b="0" dirty="0"/>
              <a:t>Top Safety Tips</a:t>
            </a:r>
          </a:p>
          <a:p>
            <a:pPr lvl="1"/>
            <a:r>
              <a:rPr lang="en-US" sz="2600" b="0" dirty="0"/>
              <a:t>Watch children when they are in or around water</a:t>
            </a:r>
          </a:p>
          <a:p>
            <a:pPr lvl="1"/>
            <a:r>
              <a:rPr lang="en-US" sz="2600" b="0" dirty="0"/>
              <a:t>Teach yourself and children to swim</a:t>
            </a:r>
          </a:p>
          <a:p>
            <a:pPr lvl="1"/>
            <a:r>
              <a:rPr lang="en-US" sz="2600" b="0" dirty="0"/>
              <a:t>Learn CPR and basic rescue skills</a:t>
            </a:r>
          </a:p>
          <a:p>
            <a:pPr lvl="2"/>
            <a:r>
              <a:rPr lang="en-US" sz="2600" b="0" dirty="0"/>
              <a:t>Learn how to perform CPR on children and adults</a:t>
            </a:r>
          </a:p>
          <a:p>
            <a:pPr lvl="1"/>
            <a:r>
              <a:rPr lang="en-US" sz="2600" b="0" dirty="0"/>
              <a:t>Ensure swimming pools have 4-sided fencing at least 4 feet high</a:t>
            </a:r>
          </a:p>
        </p:txBody>
      </p:sp>
      <p:sp>
        <p:nvSpPr>
          <p:cNvPr id="4" name="Slide Number Placeholder 3">
            <a:extLst>
              <a:ext uri="{FF2B5EF4-FFF2-40B4-BE49-F238E27FC236}">
                <a16:creationId xmlns:a16="http://schemas.microsoft.com/office/drawing/2014/main" id="{0F5E8964-50DD-96DE-02D5-406A6094EECA}"/>
              </a:ext>
            </a:extLst>
          </p:cNvPr>
          <p:cNvSpPr>
            <a:spLocks noGrp="1"/>
          </p:cNvSpPr>
          <p:nvPr>
            <p:ph type="sldNum" sz="quarter" idx="14"/>
          </p:nvPr>
        </p:nvSpPr>
        <p:spPr/>
        <p:txBody>
          <a:bodyPr/>
          <a:lstStyle/>
          <a:p>
            <a:fld id="{11F27F3A-B3E9-41ED-AF8F-A365F10BB65F}" type="slidenum">
              <a:rPr lang="en-US" smtClean="0"/>
              <a:pPr/>
              <a:t>28</a:t>
            </a:fld>
            <a:endParaRPr lang="en-US" dirty="0"/>
          </a:p>
        </p:txBody>
      </p:sp>
      <p:sp>
        <p:nvSpPr>
          <p:cNvPr id="5" name="Title 4">
            <a:extLst>
              <a:ext uri="{FF2B5EF4-FFF2-40B4-BE49-F238E27FC236}">
                <a16:creationId xmlns:a16="http://schemas.microsoft.com/office/drawing/2014/main" id="{4DF95FCE-5FBA-F6E8-3C01-C39E07B371A3}"/>
              </a:ext>
            </a:extLst>
          </p:cNvPr>
          <p:cNvSpPr>
            <a:spLocks noGrp="1"/>
          </p:cNvSpPr>
          <p:nvPr>
            <p:ph type="title"/>
          </p:nvPr>
        </p:nvSpPr>
        <p:spPr/>
        <p:txBody>
          <a:bodyPr/>
          <a:lstStyle/>
          <a:p>
            <a:r>
              <a:rPr lang="en-US" sz="3000" dirty="0"/>
              <a:t>Unintentional drownings are preventable</a:t>
            </a:r>
          </a:p>
        </p:txBody>
      </p:sp>
    </p:spTree>
    <p:extLst>
      <p:ext uri="{BB962C8B-B14F-4D97-AF65-F5344CB8AC3E}">
        <p14:creationId xmlns:p14="http://schemas.microsoft.com/office/powerpoint/2010/main" val="120169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688C4-20C1-1A0C-EB15-332BCD2EB95F}"/>
              </a:ext>
            </a:extLst>
          </p:cNvPr>
          <p:cNvSpPr>
            <a:spLocks noGrp="1"/>
          </p:cNvSpPr>
          <p:nvPr>
            <p:ph type="body" sz="quarter" idx="10"/>
          </p:nvPr>
        </p:nvSpPr>
        <p:spPr>
          <a:xfrm>
            <a:off x="302150" y="1913839"/>
            <a:ext cx="8563554" cy="4473991"/>
          </a:xfrm>
        </p:spPr>
        <p:txBody>
          <a:bodyPr/>
          <a:lstStyle/>
          <a:p>
            <a:r>
              <a:rPr lang="en-US" dirty="0"/>
              <a:t>Safe Kids North Carolina</a:t>
            </a:r>
          </a:p>
          <a:p>
            <a:pPr lvl="1"/>
            <a:r>
              <a:rPr lang="en-US" b="0" dirty="0">
                <a:hlinkClick r:id="rId3"/>
              </a:rPr>
              <a:t>https://www.ncosfm.gov/community-risk-reduction/safe-kids</a:t>
            </a:r>
            <a:endParaRPr lang="en-US" b="0" dirty="0"/>
          </a:p>
          <a:p>
            <a:r>
              <a:rPr lang="en-US" dirty="0"/>
              <a:t>Division of Public Health, Injury and Violence Prevention Branch</a:t>
            </a:r>
          </a:p>
          <a:p>
            <a:pPr lvl="1"/>
            <a:r>
              <a:rPr lang="en-US" b="0" dirty="0">
                <a:hlinkClick r:id="rId4"/>
              </a:rPr>
              <a:t>https://www.dph.ncdhhs.gov/programs/chronic-disease-and-injury/injury-and-violence-prevention-branch</a:t>
            </a:r>
            <a:endParaRPr lang="en-US" b="0" dirty="0"/>
          </a:p>
          <a:p>
            <a:r>
              <a:rPr lang="en-US" dirty="0"/>
              <a:t>Centers for Disease Control and Prevention: Drowning Prevention</a:t>
            </a:r>
          </a:p>
          <a:p>
            <a:pPr lvl="1"/>
            <a:r>
              <a:rPr lang="en-US" b="0" dirty="0">
                <a:hlinkClick r:id="rId5"/>
              </a:rPr>
              <a:t>https://www.cdc.gov/drowning/about/</a:t>
            </a:r>
            <a:endParaRPr lang="en-US" b="0" dirty="0"/>
          </a:p>
          <a:p>
            <a:r>
              <a:rPr lang="en-US" dirty="0"/>
              <a:t>National Drowning Prevention Alliance</a:t>
            </a:r>
          </a:p>
          <a:p>
            <a:pPr lvl="1"/>
            <a:r>
              <a:rPr lang="en-US" b="0" dirty="0">
                <a:hlinkClick r:id="rId6"/>
              </a:rPr>
              <a:t>https://ndpa.org/</a:t>
            </a:r>
            <a:endParaRPr lang="en-US" b="0" dirty="0"/>
          </a:p>
          <a:p>
            <a:r>
              <a:rPr lang="en-US" dirty="0"/>
              <a:t>US Consumer Product Safety Commission – Pool Safety</a:t>
            </a:r>
          </a:p>
          <a:p>
            <a:pPr lvl="1"/>
            <a:r>
              <a:rPr lang="en-US" b="0" dirty="0">
                <a:hlinkClick r:id="rId7"/>
              </a:rPr>
              <a:t>https://www.poolsafely.gov/</a:t>
            </a:r>
            <a:endParaRPr lang="en-US" b="0" dirty="0"/>
          </a:p>
        </p:txBody>
      </p:sp>
      <p:sp>
        <p:nvSpPr>
          <p:cNvPr id="4" name="Slide Number Placeholder 3">
            <a:extLst>
              <a:ext uri="{FF2B5EF4-FFF2-40B4-BE49-F238E27FC236}">
                <a16:creationId xmlns:a16="http://schemas.microsoft.com/office/drawing/2014/main" id="{56B31F18-319E-106D-9682-AD16EC681C8F}"/>
              </a:ext>
            </a:extLst>
          </p:cNvPr>
          <p:cNvSpPr>
            <a:spLocks noGrp="1"/>
          </p:cNvSpPr>
          <p:nvPr>
            <p:ph type="sldNum" sz="quarter" idx="14"/>
          </p:nvPr>
        </p:nvSpPr>
        <p:spPr/>
        <p:txBody>
          <a:bodyPr/>
          <a:lstStyle/>
          <a:p>
            <a:fld id="{11F27F3A-B3E9-41ED-AF8F-A365F10BB65F}" type="slidenum">
              <a:rPr lang="en-US" smtClean="0"/>
              <a:pPr/>
              <a:t>29</a:t>
            </a:fld>
            <a:endParaRPr lang="en-US" dirty="0"/>
          </a:p>
        </p:txBody>
      </p:sp>
      <p:sp>
        <p:nvSpPr>
          <p:cNvPr id="5" name="Title 4">
            <a:extLst>
              <a:ext uri="{FF2B5EF4-FFF2-40B4-BE49-F238E27FC236}">
                <a16:creationId xmlns:a16="http://schemas.microsoft.com/office/drawing/2014/main" id="{1D37A1E4-506E-0D05-950C-D4CC326D3090}"/>
              </a:ext>
            </a:extLst>
          </p:cNvPr>
          <p:cNvSpPr>
            <a:spLocks noGrp="1"/>
          </p:cNvSpPr>
          <p:nvPr>
            <p:ph type="title"/>
          </p:nvPr>
        </p:nvSpPr>
        <p:spPr/>
        <p:txBody>
          <a:bodyPr/>
          <a:lstStyle/>
          <a:p>
            <a:r>
              <a:rPr lang="en-US" sz="3200" dirty="0"/>
              <a:t>Resources</a:t>
            </a:r>
          </a:p>
        </p:txBody>
      </p:sp>
    </p:spTree>
    <p:extLst>
      <p:ext uri="{BB962C8B-B14F-4D97-AF65-F5344CB8AC3E}">
        <p14:creationId xmlns:p14="http://schemas.microsoft.com/office/powerpoint/2010/main" val="108694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516A24-51D2-4679-BADA-1BAEEF772852}"/>
              </a:ext>
            </a:extLst>
          </p:cNvPr>
          <p:cNvSpPr>
            <a:spLocks noGrp="1"/>
          </p:cNvSpPr>
          <p:nvPr>
            <p:ph type="body" sz="quarter" idx="10"/>
          </p:nvPr>
        </p:nvSpPr>
        <p:spPr>
          <a:xfrm>
            <a:off x="365760" y="1645920"/>
            <a:ext cx="8563554" cy="4142629"/>
          </a:xfrm>
        </p:spPr>
        <p:txBody>
          <a:bodyPr/>
          <a:lstStyle/>
          <a:p>
            <a:pPr>
              <a:spcBef>
                <a:spcPts val="0"/>
              </a:spcBef>
            </a:pPr>
            <a:r>
              <a:rPr lang="en-US" sz="1800" dirty="0">
                <a:latin typeface="+mn-lt"/>
              </a:rPr>
              <a:t>Hospitalizations</a:t>
            </a:r>
            <a:r>
              <a:rPr lang="en-US" sz="1800" b="0" dirty="0">
                <a:latin typeface="+mn-lt"/>
              </a:rPr>
              <a:t> – Among records with an ICD-10-CM </a:t>
            </a:r>
            <a:r>
              <a:rPr lang="en-US" sz="1800" b="0">
                <a:latin typeface="+mn-lt"/>
              </a:rPr>
              <a:t>injury code,* </a:t>
            </a:r>
            <a:r>
              <a:rPr lang="en-US" sz="1800" b="0" dirty="0">
                <a:latin typeface="+mn-lt"/>
              </a:rPr>
              <a:t>any mention of the following ICD-10-CM codes (includes records resulting in death)</a:t>
            </a:r>
          </a:p>
          <a:p>
            <a:r>
              <a:rPr lang="en-US" sz="1800" dirty="0">
                <a:latin typeface="+mn-lt"/>
              </a:rPr>
              <a:t>Emergency Department Visits </a:t>
            </a:r>
            <a:r>
              <a:rPr lang="en-US" sz="1800" b="0" dirty="0">
                <a:latin typeface="+mn-lt"/>
              </a:rPr>
              <a:t>– Any mention of the following ICD-10-CM codes: (includes records resulting in hospitalization or death)</a:t>
            </a:r>
          </a:p>
          <a:p>
            <a:pPr marL="0" indent="0">
              <a:buNone/>
            </a:pPr>
            <a:endParaRPr lang="en-US" dirty="0">
              <a:latin typeface="+mn-lt"/>
            </a:endParaRPr>
          </a:p>
        </p:txBody>
      </p:sp>
      <p:sp>
        <p:nvSpPr>
          <p:cNvPr id="4" name="Text Placeholder 3">
            <a:extLst>
              <a:ext uri="{FF2B5EF4-FFF2-40B4-BE49-F238E27FC236}">
                <a16:creationId xmlns:a16="http://schemas.microsoft.com/office/drawing/2014/main" id="{872084EF-7693-4C9E-B6B0-79939FCBBDA4}"/>
              </a:ext>
            </a:extLst>
          </p:cNvPr>
          <p:cNvSpPr>
            <a:spLocks noGrp="1"/>
          </p:cNvSpPr>
          <p:nvPr>
            <p:ph type="body" sz="quarter" idx="11"/>
          </p:nvPr>
        </p:nvSpPr>
        <p:spPr>
          <a:xfrm>
            <a:off x="91440" y="6126480"/>
            <a:ext cx="8073990" cy="330200"/>
          </a:xfrm>
        </p:spPr>
        <p:txBody>
          <a:bodyPr/>
          <a:lstStyle/>
          <a:p>
            <a:r>
              <a:rPr lang="en-US" i="0" dirty="0"/>
              <a:t>*See technical notes document for a full list of ICD-10-CM injury diagnosis codes</a:t>
            </a:r>
          </a:p>
        </p:txBody>
      </p:sp>
      <p:sp>
        <p:nvSpPr>
          <p:cNvPr id="2" name="Title 1">
            <a:extLst>
              <a:ext uri="{FF2B5EF4-FFF2-40B4-BE49-F238E27FC236}">
                <a16:creationId xmlns:a16="http://schemas.microsoft.com/office/drawing/2014/main" id="{67E17CF8-B84C-4FC5-A990-5141C123FF70}"/>
              </a:ext>
            </a:extLst>
          </p:cNvPr>
          <p:cNvSpPr>
            <a:spLocks noGrp="1"/>
          </p:cNvSpPr>
          <p:nvPr>
            <p:ph type="title"/>
          </p:nvPr>
        </p:nvSpPr>
        <p:spPr>
          <a:xfrm>
            <a:off x="365760" y="1097280"/>
            <a:ext cx="8563554" cy="548640"/>
          </a:xfrm>
        </p:spPr>
        <p:txBody>
          <a:bodyPr/>
          <a:lstStyle/>
          <a:p>
            <a:r>
              <a:rPr lang="en-US" sz="3200" dirty="0">
                <a:solidFill>
                  <a:srgbClr val="1F497D"/>
                </a:solidFill>
                <a:latin typeface="+mn-lt"/>
              </a:rPr>
              <a:t>Technical Notes, Continued</a:t>
            </a:r>
          </a:p>
        </p:txBody>
      </p:sp>
      <p:graphicFrame>
        <p:nvGraphicFramePr>
          <p:cNvPr id="7" name="Table 7">
            <a:extLst>
              <a:ext uri="{FF2B5EF4-FFF2-40B4-BE49-F238E27FC236}">
                <a16:creationId xmlns:a16="http://schemas.microsoft.com/office/drawing/2014/main" id="{7B559FAC-2E13-4079-B562-51FB4786DEF3}"/>
              </a:ext>
            </a:extLst>
          </p:cNvPr>
          <p:cNvGraphicFramePr>
            <a:graphicFrameLocks noGrp="1"/>
          </p:cNvGraphicFramePr>
          <p:nvPr>
            <p:extLst>
              <p:ext uri="{D42A27DB-BD31-4B8C-83A1-F6EECF244321}">
                <p14:modId xmlns:p14="http://schemas.microsoft.com/office/powerpoint/2010/main" val="1556972434"/>
              </p:ext>
            </p:extLst>
          </p:nvPr>
        </p:nvGraphicFramePr>
        <p:xfrm>
          <a:off x="1172555" y="2997135"/>
          <a:ext cx="6949963" cy="3158508"/>
        </p:xfrm>
        <a:graphic>
          <a:graphicData uri="http://schemas.openxmlformats.org/drawingml/2006/table">
            <a:tbl>
              <a:tblPr firstRow="1" bandRow="1">
                <a:tableStyleId>{5C22544A-7EE6-4342-B048-85BDC9FD1C3A}</a:tableStyleId>
              </a:tblPr>
              <a:tblGrid>
                <a:gridCol w="1246303">
                  <a:extLst>
                    <a:ext uri="{9D8B030D-6E8A-4147-A177-3AD203B41FA5}">
                      <a16:colId xmlns:a16="http://schemas.microsoft.com/office/drawing/2014/main" val="1754342705"/>
                    </a:ext>
                  </a:extLst>
                </a:gridCol>
                <a:gridCol w="5703660">
                  <a:extLst>
                    <a:ext uri="{9D8B030D-6E8A-4147-A177-3AD203B41FA5}">
                      <a16:colId xmlns:a16="http://schemas.microsoft.com/office/drawing/2014/main" val="2907973497"/>
                    </a:ext>
                  </a:extLst>
                </a:gridCol>
              </a:tblGrid>
              <a:tr h="360814">
                <a:tc>
                  <a:txBody>
                    <a:bodyPr/>
                    <a:lstStyle/>
                    <a:p>
                      <a:pPr marL="0" algn="l" defTabSz="685800" rtl="0" eaLnBrk="1" latinLnBrk="0" hangingPunct="1"/>
                      <a:r>
                        <a:rPr lang="en-US" sz="1400" b="1" kern="1200" dirty="0">
                          <a:solidFill>
                            <a:schemeClr val="dk1"/>
                          </a:solidFill>
                          <a:latin typeface="+mn-lt"/>
                          <a:ea typeface="+mn-ea"/>
                          <a:cs typeface="+mn-cs"/>
                        </a:rPr>
                        <a:t>T75.1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685800" rtl="0" eaLnBrk="1" latinLnBrk="0" hangingPunct="1"/>
                      <a:r>
                        <a:rPr lang="en-US" sz="1400" b="0" kern="1200" dirty="0">
                          <a:solidFill>
                            <a:schemeClr val="dk1"/>
                          </a:solidFill>
                          <a:latin typeface="+mn-lt"/>
                          <a:ea typeface="+mn-ea"/>
                          <a:cs typeface="+mn-cs"/>
                        </a:rPr>
                        <a:t>Drowning and nonfatal submersion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6577652"/>
                  </a:ext>
                </a:extLst>
              </a:tr>
              <a:tr h="349261">
                <a:tc>
                  <a:txBody>
                    <a:bodyPr/>
                    <a:lstStyle/>
                    <a:p>
                      <a:r>
                        <a:rPr lang="en-US" sz="1400" b="1" dirty="0"/>
                        <a:t>V90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Drowning and submersion due to accident to watercraft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9567985"/>
                  </a:ext>
                </a:extLst>
              </a:tr>
              <a:tr h="517842">
                <a:tc>
                  <a:txBody>
                    <a:bodyPr/>
                    <a:lstStyle/>
                    <a:p>
                      <a:r>
                        <a:rPr lang="en-US" sz="1400" b="1" dirty="0"/>
                        <a:t>V92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Drowning and submersion due to accident on board watercraft, without accident to watercraft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5210057"/>
                  </a:ext>
                </a:extLst>
              </a:tr>
              <a:tr h="4820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W16 with 6</a:t>
                      </a:r>
                      <a:r>
                        <a:rPr lang="en-US" sz="1400" b="1" baseline="30000" dirty="0"/>
                        <a:t>th</a:t>
                      </a:r>
                      <a:r>
                        <a:rPr lang="en-US" sz="1400" b="1" dirty="0"/>
                        <a:t> character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Fall, jump, or diving into water causing drowning and submersion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1112879"/>
                  </a:ext>
                </a:extLst>
              </a:tr>
              <a:tr h="3181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W22.041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Striking against wall of swimming pool causing drowning and submersion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9225509"/>
                  </a:ext>
                </a:extLst>
              </a:tr>
              <a:tr h="3181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W65-W74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Accidental non-transport drowning and submersion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2411466"/>
                  </a:ext>
                </a:extLst>
              </a:tr>
              <a:tr h="362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Y21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Drowning and submersion, undetermined intent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496440"/>
                  </a:ext>
                </a:extLst>
              </a:tr>
            </a:tbl>
          </a:graphicData>
        </a:graphic>
      </p:graphicFrame>
    </p:spTree>
    <p:extLst>
      <p:ext uri="{BB962C8B-B14F-4D97-AF65-F5344CB8AC3E}">
        <p14:creationId xmlns:p14="http://schemas.microsoft.com/office/powerpoint/2010/main" val="3061181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309EF8-1470-7734-89B6-B456DC5A794E}"/>
              </a:ext>
            </a:extLst>
          </p:cNvPr>
          <p:cNvSpPr>
            <a:spLocks noGrp="1"/>
          </p:cNvSpPr>
          <p:nvPr>
            <p:ph type="sldNum" sz="quarter" idx="14"/>
          </p:nvPr>
        </p:nvSpPr>
        <p:spPr/>
        <p:txBody>
          <a:bodyPr/>
          <a:lstStyle/>
          <a:p>
            <a:fld id="{11F27F3A-B3E9-41ED-AF8F-A365F10BB65F}" type="slidenum">
              <a:rPr lang="en-US" smtClean="0"/>
              <a:pPr/>
              <a:t>30</a:t>
            </a:fld>
            <a:endParaRPr lang="en-US" dirty="0"/>
          </a:p>
        </p:txBody>
      </p:sp>
      <p:sp>
        <p:nvSpPr>
          <p:cNvPr id="6" name="Title 1">
            <a:extLst>
              <a:ext uri="{FF2B5EF4-FFF2-40B4-BE49-F238E27FC236}">
                <a16:creationId xmlns:a16="http://schemas.microsoft.com/office/drawing/2014/main" id="{D366AD7D-8405-5434-8BFC-15A30AFB8069}"/>
              </a:ext>
            </a:extLst>
          </p:cNvPr>
          <p:cNvSpPr>
            <a:spLocks noGrp="1"/>
          </p:cNvSpPr>
          <p:nvPr>
            <p:ph type="title"/>
          </p:nvPr>
        </p:nvSpPr>
        <p:spPr>
          <a:xfrm>
            <a:off x="365760" y="1097280"/>
            <a:ext cx="8621835" cy="1072055"/>
          </a:xfrm>
        </p:spPr>
        <p:txBody>
          <a:bodyPr/>
          <a:lstStyle/>
          <a:p>
            <a:r>
              <a:rPr lang="en-US" sz="3200" dirty="0">
                <a:solidFill>
                  <a:srgbClr val="4F81BD"/>
                </a:solidFill>
              </a:rPr>
              <a:t>IVPB Data Support now available! </a:t>
            </a:r>
          </a:p>
        </p:txBody>
      </p:sp>
      <p:pic>
        <p:nvPicPr>
          <p:cNvPr id="7" name="Picture 6">
            <a:extLst>
              <a:ext uri="{FF2B5EF4-FFF2-40B4-BE49-F238E27FC236}">
                <a16:creationId xmlns:a16="http://schemas.microsoft.com/office/drawing/2014/main" id="{C7ADBD5A-00DC-AB4B-1216-EC8FD4108BAE}"/>
              </a:ext>
            </a:extLst>
          </p:cNvPr>
          <p:cNvPicPr>
            <a:picLocks noChangeAspect="1"/>
          </p:cNvPicPr>
          <p:nvPr/>
        </p:nvPicPr>
        <p:blipFill>
          <a:blip r:embed="rId2"/>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942CFFF-1787-E39A-31C1-BFD0DCC02926}"/>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2F7F95"/>
                </a:solidFill>
                <a:hlinkClick r:id="rId3">
                  <a:extLst>
                    <a:ext uri="{A12FA001-AC4F-418D-AE19-62706E023703}">
                      <ahyp:hlinkClr xmlns:ahyp="http://schemas.microsoft.com/office/drawing/2018/hyperlinkcolor" val="tx"/>
                    </a:ext>
                  </a:extLst>
                </a:hlinkClick>
              </a:rPr>
              <a:t>IVPB Data Request Policy</a:t>
            </a:r>
            <a:endParaRPr lang="en-US" b="1" dirty="0">
              <a:solidFill>
                <a:srgbClr val="2F7F95"/>
              </a:solidFill>
            </a:endParaRPr>
          </a:p>
          <a:p>
            <a:pPr marL="285750" indent="-285750">
              <a:buFont typeface="Arial" panose="020B0604020202020204" pitchFamily="34" charset="0"/>
              <a:buChar char="•"/>
            </a:pPr>
            <a:endParaRPr lang="en-US" dirty="0">
              <a:solidFill>
                <a:srgbClr val="2F7F95"/>
              </a:solidFill>
            </a:endParaRPr>
          </a:p>
          <a:p>
            <a:pPr marL="285750" indent="-285750">
              <a:buFont typeface="Arial" panose="020B0604020202020204" pitchFamily="34" charset="0"/>
              <a:buChar char="•"/>
            </a:pPr>
            <a:r>
              <a:rPr lang="en-US" b="1" dirty="0">
                <a:solidFill>
                  <a:srgbClr val="2F7F95"/>
                </a:solidFill>
                <a:hlinkClick r:id="rId4">
                  <a:extLst>
                    <a:ext uri="{A12FA001-AC4F-418D-AE19-62706E023703}">
                      <ahyp:hlinkClr xmlns:ahyp="http://schemas.microsoft.com/office/drawing/2018/hyperlinkcolor" val="tx"/>
                    </a:ext>
                  </a:extLst>
                </a:hlinkClick>
              </a:rPr>
              <a:t>IVPB Data Support Bookings</a:t>
            </a:r>
            <a:endParaRPr lang="en-US" b="1" dirty="0">
              <a:solidFill>
                <a:srgbClr val="2F7F95"/>
              </a:solidFill>
            </a:endParaRPr>
          </a:p>
        </p:txBody>
      </p:sp>
      <p:pic>
        <p:nvPicPr>
          <p:cNvPr id="9" name="Picture 8">
            <a:extLst>
              <a:ext uri="{FF2B5EF4-FFF2-40B4-BE49-F238E27FC236}">
                <a16:creationId xmlns:a16="http://schemas.microsoft.com/office/drawing/2014/main" id="{F532FFE4-9205-15B5-EDEA-330C74094AD6}"/>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2F430E3-3969-9EA2-6532-6666992A8CFC}"/>
              </a:ext>
            </a:extLst>
          </p:cNvPr>
          <p:cNvSpPr txBox="1"/>
          <p:nvPr/>
        </p:nvSpPr>
        <p:spPr>
          <a:xfrm>
            <a:off x="365760" y="164592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Tree>
    <p:extLst>
      <p:ext uri="{BB962C8B-B14F-4D97-AF65-F5344CB8AC3E}">
        <p14:creationId xmlns:p14="http://schemas.microsoft.com/office/powerpoint/2010/main" val="251180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365533A-47E5-41AD-8D9E-AF950143D75E}"/>
              </a:ext>
            </a:extLst>
          </p:cNvPr>
          <p:cNvSpPr>
            <a:spLocks noGrp="1"/>
          </p:cNvSpPr>
          <p:nvPr>
            <p:ph type="body" sz="quarter" idx="10"/>
          </p:nvPr>
        </p:nvSpPr>
        <p:spPr/>
        <p:txBody>
          <a:body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Questions?</a:t>
            </a:r>
          </a:p>
          <a:p>
            <a:pPr algn="ctr">
              <a:defRPr/>
            </a:pPr>
            <a:endParaRPr lang="en-US" sz="3200" dirty="0">
              <a:solidFill>
                <a:schemeClr val="accent6"/>
              </a:solidFill>
              <a:hlinkClick r:id="" action="ppaction://noaction">
                <a:extLst>
                  <a:ext uri="{A12FA001-AC4F-418D-AE19-62706E023703}">
                    <ahyp:hlinkClr xmlns:ahyp="http://schemas.microsoft.com/office/drawing/2018/hyperlinkcolor" val="tx"/>
                  </a:ext>
                </a:extLst>
              </a:hlinkClick>
            </a:endParaRPr>
          </a:p>
          <a:p>
            <a:pPr algn="ctr">
              <a:defRPr/>
            </a:pPr>
            <a:r>
              <a:rPr lang="en-US" sz="3200" dirty="0">
                <a:solidFill>
                  <a:schemeClr val="accent6"/>
                </a:solidFill>
                <a:hlinkClick r:id="" action="ppaction://noaction">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Injury and Violence Prevention Branch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Division of Public Health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algn="ctr"/>
            <a:r>
              <a:rPr lang="en-US" sz="3200" dirty="0">
                <a:solidFill>
                  <a:schemeClr val="accent6"/>
                </a:solidFill>
                <a:hlinkClick r:id="rId2">
                  <a:extLst>
                    <a:ext uri="{A12FA001-AC4F-418D-AE19-62706E023703}">
                      <ahyp:hlinkClr xmlns:ahyp="http://schemas.microsoft.com/office/drawing/2018/hyperlinkcolor" val="tx"/>
                    </a:ext>
                  </a:extLst>
                </a:hlinkClick>
              </a:rPr>
              <a:t>www.dph.ncdhhs.gov/programs/chronic-disease-and-injury/injury-and-violence-prevention-branch</a:t>
            </a:r>
            <a:endParaRPr lang="en-US" sz="3200" dirty="0">
              <a:solidFill>
                <a:schemeClr val="accent6"/>
              </a:solidFill>
            </a:endParaRPr>
          </a:p>
        </p:txBody>
      </p:sp>
    </p:spTree>
    <p:extLst>
      <p:ext uri="{BB962C8B-B14F-4D97-AF65-F5344CB8AC3E}">
        <p14:creationId xmlns:p14="http://schemas.microsoft.com/office/powerpoint/2010/main" val="21837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2417363" y="4230862"/>
            <a:ext cx="4776667"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Medically Unattended Injuries</a:t>
            </a:r>
          </a:p>
        </p:txBody>
      </p:sp>
      <p:sp>
        <p:nvSpPr>
          <p:cNvPr id="32"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1238606" y="3190927"/>
            <a:ext cx="1444993" cy="73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sz="1400" dirty="0">
              <a:solidFill>
                <a:schemeClr val="bg1"/>
              </a:solidFill>
              <a:latin typeface="Franklin Gothic Demi Cond" panose="020B0706030402020204" pitchFamily="34" charset="0"/>
            </a:endParaRPr>
          </a:p>
          <a:p>
            <a:pPr algn="ctr"/>
            <a:r>
              <a:rPr lang="en-US" altLang="en-US" sz="2800" dirty="0">
                <a:solidFill>
                  <a:schemeClr val="bg1"/>
                </a:solidFill>
                <a:latin typeface="Franklin Gothic Demi Cond" panose="020B0706030402020204" pitchFamily="34" charset="0"/>
              </a:rPr>
              <a:t>Deaths</a:t>
            </a:r>
            <a:endParaRPr lang="en-US" altLang="en-US" sz="3200" b="0" dirty="0">
              <a:solidFill>
                <a:schemeClr val="bg1"/>
              </a:solidFill>
              <a:latin typeface="Franklin Gothic Demi Cond" panose="020B0706030402020204" pitchFamily="34" charset="0"/>
            </a:endParaRPr>
          </a:p>
        </p:txBody>
      </p:sp>
      <p:sp>
        <p:nvSpPr>
          <p:cNvPr id="33"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3575069" y="3149063"/>
            <a:ext cx="2275132"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sz="2000" dirty="0">
              <a:solidFill>
                <a:schemeClr val="bg1"/>
              </a:solidFill>
              <a:latin typeface="Franklin Gothic Demi Cond" panose="020B0706030402020204" pitchFamily="34" charset="0"/>
            </a:endParaRPr>
          </a:p>
          <a:p>
            <a:pPr algn="ctr"/>
            <a:r>
              <a:rPr lang="en-US" altLang="en-US" sz="2000" dirty="0">
                <a:solidFill>
                  <a:schemeClr val="bg1"/>
                </a:solidFill>
                <a:latin typeface="Franklin Gothic Demi Cond" panose="020B0706030402020204" pitchFamily="34" charset="0"/>
              </a:rPr>
              <a:t>Hospitalizations</a:t>
            </a:r>
          </a:p>
        </p:txBody>
      </p:sp>
      <p:sp>
        <p:nvSpPr>
          <p:cNvPr id="34"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5850201" y="3455299"/>
            <a:ext cx="3161296" cy="5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dirty="0">
                <a:solidFill>
                  <a:schemeClr val="bg1"/>
                </a:solidFill>
                <a:latin typeface="Franklin Gothic Demi Cond" panose="020B0706030402020204" pitchFamily="34" charset="0"/>
              </a:rPr>
              <a:t>ED Visits </a:t>
            </a:r>
            <a:endParaRPr lang="en-US" altLang="en-US" sz="2800" b="0" dirty="0">
              <a:solidFill>
                <a:schemeClr val="bg1"/>
              </a:solidFill>
              <a:latin typeface="Franklin Gothic Demi Cond" panose="020B0706030402020204" pitchFamily="34" charset="0"/>
            </a:endParaRPr>
          </a:p>
        </p:txBody>
      </p:sp>
      <p:pic>
        <p:nvPicPr>
          <p:cNvPr id="3" name="Picture 2">
            <a:extLst>
              <a:ext uri="{FF2B5EF4-FFF2-40B4-BE49-F238E27FC236}">
                <a16:creationId xmlns:a16="http://schemas.microsoft.com/office/drawing/2014/main" id="{C74E1FC4-99BE-684A-E49C-95DC1F1DD03A}"/>
              </a:ext>
            </a:extLst>
          </p:cNvPr>
          <p:cNvPicPr/>
          <p:nvPr/>
        </p:nvPicPr>
        <p:blipFill>
          <a:blip r:embed="rId3"/>
          <a:stretch>
            <a:fillRect/>
          </a:stretch>
        </p:blipFill>
        <p:spPr>
          <a:xfrm>
            <a:off x="2881983" y="2255731"/>
            <a:ext cx="3674027" cy="1207666"/>
          </a:xfrm>
          <a:prstGeom prst="rect">
            <a:avLst/>
          </a:prstGeom>
        </p:spPr>
      </p:pic>
      <p:sp>
        <p:nvSpPr>
          <p:cNvPr id="7" name="TextBox 6">
            <a:extLst>
              <a:ext uri="{FF2B5EF4-FFF2-40B4-BE49-F238E27FC236}">
                <a16:creationId xmlns:a16="http://schemas.microsoft.com/office/drawing/2014/main" id="{598E41A7-DE63-2DAC-19A9-EA9C75EC88F9}"/>
              </a:ext>
            </a:extLst>
          </p:cNvPr>
          <p:cNvSpPr txBox="1"/>
          <p:nvPr/>
        </p:nvSpPr>
        <p:spPr>
          <a:xfrm>
            <a:off x="2432997" y="3050661"/>
            <a:ext cx="4572000" cy="369332"/>
          </a:xfrm>
          <a:prstGeom prst="rect">
            <a:avLst/>
          </a:prstGeom>
          <a:noFill/>
        </p:spPr>
        <p:txBody>
          <a:bodyPr wrap="square">
            <a:spAutoFit/>
          </a:bodyPr>
          <a:lstStyle/>
          <a:p>
            <a:endParaRPr lang="en-US" dirty="0"/>
          </a:p>
        </p:txBody>
      </p:sp>
      <p:pic>
        <p:nvPicPr>
          <p:cNvPr id="8" name="Picture 2" descr="injury_iceberg">
            <a:extLst>
              <a:ext uri="{FF2B5EF4-FFF2-40B4-BE49-F238E27FC236}">
                <a16:creationId xmlns:a16="http://schemas.microsoft.com/office/drawing/2014/main" id="{204A7512-6142-77E2-EB55-C43FFF05D1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814" y="1656112"/>
            <a:ext cx="4702270" cy="41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89AB1D11-97B6-D002-587B-9A82C2797B8C}"/>
              </a:ext>
            </a:extLst>
          </p:cNvPr>
          <p:cNvSpPr txBox="1">
            <a:spLocks noChangeArrowheads="1"/>
          </p:cNvSpPr>
          <p:nvPr/>
        </p:nvSpPr>
        <p:spPr bwMode="auto">
          <a:xfrm>
            <a:off x="2728832" y="4515997"/>
            <a:ext cx="4465198" cy="61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600" dirty="0">
                <a:solidFill>
                  <a:srgbClr val="FFFFFF"/>
                </a:solidFill>
                <a:latin typeface="Franklin Gothic Demi Cond" panose="020B0706030402020204" pitchFamily="34" charset="0"/>
              </a:rPr>
              <a:t>? Medically Unattended Injuries</a:t>
            </a:r>
          </a:p>
        </p:txBody>
      </p:sp>
      <p:grpSp>
        <p:nvGrpSpPr>
          <p:cNvPr id="11" name="Group 10">
            <a:extLst>
              <a:ext uri="{FF2B5EF4-FFF2-40B4-BE49-F238E27FC236}">
                <a16:creationId xmlns:a16="http://schemas.microsoft.com/office/drawing/2014/main" id="{C0115101-F160-822B-511A-6D770753BF85}"/>
              </a:ext>
            </a:extLst>
          </p:cNvPr>
          <p:cNvGrpSpPr/>
          <p:nvPr/>
        </p:nvGrpSpPr>
        <p:grpSpPr>
          <a:xfrm>
            <a:off x="3078773" y="2330849"/>
            <a:ext cx="3965850" cy="2196143"/>
            <a:chOff x="2674050" y="2429157"/>
            <a:chExt cx="3965850" cy="2196143"/>
          </a:xfrm>
        </p:grpSpPr>
        <p:sp>
          <p:nvSpPr>
            <p:cNvPr id="12" name="TextBox 11">
              <a:extLst>
                <a:ext uri="{FF2B5EF4-FFF2-40B4-BE49-F238E27FC236}">
                  <a16:creationId xmlns:a16="http://schemas.microsoft.com/office/drawing/2014/main" id="{EC2B006E-F108-6A5B-CDF1-5F269DA97912}"/>
                </a:ext>
              </a:extLst>
            </p:cNvPr>
            <p:cNvSpPr txBox="1"/>
            <p:nvPr/>
          </p:nvSpPr>
          <p:spPr>
            <a:xfrm>
              <a:off x="4030739" y="2748584"/>
              <a:ext cx="951322" cy="369332"/>
            </a:xfrm>
            <a:prstGeom prst="rect">
              <a:avLst/>
            </a:prstGeom>
            <a:noFill/>
          </p:spPr>
          <p:txBody>
            <a:bodyPr wrap="square">
              <a:spAutoFit/>
            </a:bodyPr>
            <a:lstStyle/>
            <a:p>
              <a:pPr algn="ctr"/>
              <a:r>
                <a:rPr lang="en-US" i="0" u="none" strike="noStrike" dirty="0">
                  <a:solidFill>
                    <a:schemeClr val="bg1"/>
                  </a:solidFill>
                  <a:effectLst/>
                  <a:latin typeface="Franklin Gothic Demi Cond" panose="020B0706030402020204" pitchFamily="34" charset="0"/>
                </a:rPr>
                <a:t>115</a:t>
              </a:r>
            </a:p>
          </p:txBody>
        </p:sp>
        <p:sp>
          <p:nvSpPr>
            <p:cNvPr id="13" name="TextBox 12">
              <a:extLst>
                <a:ext uri="{FF2B5EF4-FFF2-40B4-BE49-F238E27FC236}">
                  <a16:creationId xmlns:a16="http://schemas.microsoft.com/office/drawing/2014/main" id="{E73A67AC-9FA1-4F9D-27FB-0C4AB32DC558}"/>
                </a:ext>
              </a:extLst>
            </p:cNvPr>
            <p:cNvSpPr txBox="1"/>
            <p:nvPr/>
          </p:nvSpPr>
          <p:spPr>
            <a:xfrm>
              <a:off x="4007063" y="3244471"/>
              <a:ext cx="1086967" cy="461665"/>
            </a:xfrm>
            <a:prstGeom prst="rect">
              <a:avLst/>
            </a:prstGeom>
            <a:noFill/>
          </p:spPr>
          <p:txBody>
            <a:bodyPr wrap="square">
              <a:spAutoFit/>
            </a:bodyPr>
            <a:lstStyle/>
            <a:p>
              <a:pPr algn="ctr"/>
              <a:r>
                <a:rPr lang="en-US" dirty="0">
                  <a:solidFill>
                    <a:schemeClr val="bg1"/>
                  </a:solidFill>
                  <a:latin typeface="Franklin Gothic Demi Cond" panose="020B0706030402020204" pitchFamily="34" charset="0"/>
                </a:rPr>
                <a:t>554</a:t>
              </a:r>
              <a:r>
                <a:rPr lang="en-US" sz="2400" b="1" dirty="0">
                  <a:solidFill>
                    <a:schemeClr val="bg1"/>
                  </a:solidFill>
                </a:rPr>
                <a:t> </a:t>
              </a:r>
            </a:p>
          </p:txBody>
        </p:sp>
        <p:sp>
          <p:nvSpPr>
            <p:cNvPr id="14" name="Text Box 12">
              <a:extLst>
                <a:ext uri="{FF2B5EF4-FFF2-40B4-BE49-F238E27FC236}">
                  <a16:creationId xmlns:a16="http://schemas.microsoft.com/office/drawing/2014/main" id="{1D5F8E41-78CE-790A-8CBF-2C4B2D67EC58}"/>
                </a:ext>
              </a:extLst>
            </p:cNvPr>
            <p:cNvSpPr txBox="1">
              <a:spLocks noChangeArrowheads="1"/>
            </p:cNvSpPr>
            <p:nvPr/>
          </p:nvSpPr>
          <p:spPr bwMode="auto">
            <a:xfrm>
              <a:off x="2674050" y="3869640"/>
              <a:ext cx="3752997" cy="3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dirty="0">
                  <a:solidFill>
                    <a:srgbClr val="FFFFFF"/>
                  </a:solidFill>
                  <a:latin typeface="Franklin Gothic Demi Cond" panose="020B0706030402020204" pitchFamily="34" charset="0"/>
                </a:rPr>
                <a:t>? EMS</a:t>
              </a:r>
              <a:endParaRPr lang="en-US" altLang="en-US" sz="1600" b="0" dirty="0">
                <a:latin typeface="Franklin Gothic Demi Cond" panose="020B0706030402020204" pitchFamily="34" charset="0"/>
              </a:endParaRPr>
            </a:p>
          </p:txBody>
        </p:sp>
        <p:sp>
          <p:nvSpPr>
            <p:cNvPr id="15" name="Line 13">
              <a:extLst>
                <a:ext uri="{FF2B5EF4-FFF2-40B4-BE49-F238E27FC236}">
                  <a16:creationId xmlns:a16="http://schemas.microsoft.com/office/drawing/2014/main" id="{462A86B0-08EE-9FE9-416E-B35F8D603725}"/>
                </a:ext>
              </a:extLst>
            </p:cNvPr>
            <p:cNvSpPr>
              <a:spLocks noChangeShapeType="1"/>
            </p:cNvSpPr>
            <p:nvPr/>
          </p:nvSpPr>
          <p:spPr bwMode="auto">
            <a:xfrm>
              <a:off x="2677500" y="4189035"/>
              <a:ext cx="396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Franklin Gothic Demi Cond" panose="020B0706030402020204" pitchFamily="34" charset="0"/>
              </a:endParaRPr>
            </a:p>
          </p:txBody>
        </p:sp>
        <p:sp>
          <p:nvSpPr>
            <p:cNvPr id="16" name="Text Box 3">
              <a:extLst>
                <a:ext uri="{FF2B5EF4-FFF2-40B4-BE49-F238E27FC236}">
                  <a16:creationId xmlns:a16="http://schemas.microsoft.com/office/drawing/2014/main" id="{5104884E-BCF6-94C9-7B6D-BCCCE8A03F3C}"/>
                </a:ext>
              </a:extLst>
            </p:cNvPr>
            <p:cNvSpPr txBox="1">
              <a:spLocks noChangeArrowheads="1"/>
            </p:cNvSpPr>
            <p:nvPr/>
          </p:nvSpPr>
          <p:spPr bwMode="auto">
            <a:xfrm>
              <a:off x="2687354" y="4175989"/>
              <a:ext cx="3752997" cy="44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dirty="0">
                  <a:solidFill>
                    <a:srgbClr val="FFFFFF"/>
                  </a:solidFill>
                  <a:latin typeface="Franklin Gothic Demi Cond" panose="020B0706030402020204" pitchFamily="34" charset="0"/>
                </a:rPr>
                <a:t>? Outpatient Visits</a:t>
              </a:r>
              <a:endParaRPr lang="en-US" altLang="en-US" sz="1600" b="0" dirty="0">
                <a:latin typeface="Franklin Gothic Demi Cond" panose="020B0706030402020204" pitchFamily="34" charset="0"/>
              </a:endParaRPr>
            </a:p>
          </p:txBody>
        </p:sp>
        <p:sp>
          <p:nvSpPr>
            <p:cNvPr id="17" name="Text Box 10">
              <a:extLst>
                <a:ext uri="{FF2B5EF4-FFF2-40B4-BE49-F238E27FC236}">
                  <a16:creationId xmlns:a16="http://schemas.microsoft.com/office/drawing/2014/main" id="{DC4148F8-19F5-50D9-AE4F-7CDEC9D1170E}"/>
                </a:ext>
              </a:extLst>
            </p:cNvPr>
            <p:cNvSpPr txBox="1">
              <a:spLocks noChangeArrowheads="1"/>
            </p:cNvSpPr>
            <p:nvPr/>
          </p:nvSpPr>
          <p:spPr bwMode="auto">
            <a:xfrm>
              <a:off x="4162544" y="3565892"/>
              <a:ext cx="791078" cy="27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dirty="0">
                  <a:solidFill>
                    <a:srgbClr val="FFFFFF"/>
                  </a:solidFill>
                  <a:latin typeface="Franklin Gothic Demi Cond" panose="020B0706030402020204" pitchFamily="34" charset="0"/>
                </a:rPr>
                <a:t>ED Visits </a:t>
              </a:r>
              <a:endParaRPr lang="en-US" altLang="en-US" sz="1600" b="0" dirty="0">
                <a:latin typeface="Franklin Gothic Demi Cond" panose="020B0706030402020204" pitchFamily="34" charset="0"/>
              </a:endParaRPr>
            </a:p>
          </p:txBody>
        </p:sp>
        <p:sp>
          <p:nvSpPr>
            <p:cNvPr id="18" name="Text Box 9">
              <a:extLst>
                <a:ext uri="{FF2B5EF4-FFF2-40B4-BE49-F238E27FC236}">
                  <a16:creationId xmlns:a16="http://schemas.microsoft.com/office/drawing/2014/main" id="{742CB422-E878-635E-5A80-FBBAA8746D12}"/>
                </a:ext>
              </a:extLst>
            </p:cNvPr>
            <p:cNvSpPr txBox="1">
              <a:spLocks noChangeArrowheads="1"/>
            </p:cNvSpPr>
            <p:nvPr/>
          </p:nvSpPr>
          <p:spPr bwMode="auto">
            <a:xfrm>
              <a:off x="3408839" y="3006858"/>
              <a:ext cx="2298489" cy="2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dirty="0">
                  <a:solidFill>
                    <a:srgbClr val="FFFFFF"/>
                  </a:solidFill>
                  <a:latin typeface="Franklin Gothic Demi Cond" panose="020B0706030402020204" pitchFamily="34" charset="0"/>
                </a:rPr>
                <a:t>Hospitalizations</a:t>
              </a:r>
            </a:p>
          </p:txBody>
        </p:sp>
        <p:sp>
          <p:nvSpPr>
            <p:cNvPr id="21" name="Text Box 8">
              <a:extLst>
                <a:ext uri="{FF2B5EF4-FFF2-40B4-BE49-F238E27FC236}">
                  <a16:creationId xmlns:a16="http://schemas.microsoft.com/office/drawing/2014/main" id="{B6A7FC3B-264C-318B-7E7E-7781A0A8230B}"/>
                </a:ext>
              </a:extLst>
            </p:cNvPr>
            <p:cNvSpPr txBox="1">
              <a:spLocks noChangeArrowheads="1"/>
            </p:cNvSpPr>
            <p:nvPr/>
          </p:nvSpPr>
          <p:spPr bwMode="auto">
            <a:xfrm>
              <a:off x="4201522" y="2429157"/>
              <a:ext cx="698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400" dirty="0">
                  <a:solidFill>
                    <a:srgbClr val="FFFFFF"/>
                  </a:solidFill>
                  <a:latin typeface="Franklin Gothic Demi Cond" panose="020B0706030402020204" pitchFamily="34" charset="0"/>
                </a:rPr>
                <a:t>Deaths</a:t>
              </a:r>
              <a:endParaRPr lang="en-US" altLang="en-US" sz="1600" b="0" dirty="0">
                <a:latin typeface="Franklin Gothic Demi Cond" panose="020B0706030402020204" pitchFamily="34" charset="0"/>
              </a:endParaRPr>
            </a:p>
          </p:txBody>
        </p:sp>
      </p:grpSp>
      <p:sp>
        <p:nvSpPr>
          <p:cNvPr id="22" name="TextBox 21">
            <a:extLst>
              <a:ext uri="{FF2B5EF4-FFF2-40B4-BE49-F238E27FC236}">
                <a16:creationId xmlns:a16="http://schemas.microsoft.com/office/drawing/2014/main" id="{B15888CC-CDCA-4311-BFBB-D183CB159FC1}"/>
              </a:ext>
            </a:extLst>
          </p:cNvPr>
          <p:cNvSpPr txBox="1"/>
          <p:nvPr/>
        </p:nvSpPr>
        <p:spPr>
          <a:xfrm>
            <a:off x="2566937" y="5148267"/>
            <a:ext cx="4776667" cy="830997"/>
          </a:xfrm>
          <a:prstGeom prst="rect">
            <a:avLst/>
          </a:prstGeom>
          <a:solidFill>
            <a:schemeClr val="bg1"/>
          </a:solidFill>
        </p:spPr>
        <p:txBody>
          <a:bodyPr wrap="square" rtlCol="0">
            <a:spAutoFit/>
          </a:bodyPr>
          <a:lstStyle/>
          <a:p>
            <a:pPr algn="ctr"/>
            <a:r>
              <a:rPr lang="en-US" sz="4800" b="1" dirty="0">
                <a:solidFill>
                  <a:srgbClr val="2A5779"/>
                </a:solidFill>
                <a:latin typeface="Franklin Gothic Demi Cond" panose="020B0706030402020204" pitchFamily="34" charset="0"/>
              </a:rPr>
              <a:t>INJURY ICEBURG</a:t>
            </a:r>
          </a:p>
        </p:txBody>
      </p:sp>
      <p:sp>
        <p:nvSpPr>
          <p:cNvPr id="23" name="Rectangle 11">
            <a:extLst>
              <a:ext uri="{FF2B5EF4-FFF2-40B4-BE49-F238E27FC236}">
                <a16:creationId xmlns:a16="http://schemas.microsoft.com/office/drawing/2014/main" id="{CD16C37D-36BA-7E09-E87F-1E50EB430C88}"/>
              </a:ext>
            </a:extLst>
          </p:cNvPr>
          <p:cNvSpPr>
            <a:spLocks noChangeArrowheads="1"/>
          </p:cNvSpPr>
          <p:nvPr/>
        </p:nvSpPr>
        <p:spPr bwMode="auto">
          <a:xfrm>
            <a:off x="363584" y="2473898"/>
            <a:ext cx="34946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0" dirty="0"/>
              <a:t>Despite NC’s excellent reporting systems, the </a:t>
            </a:r>
            <a:r>
              <a:rPr lang="en-US" altLang="en-US" sz="2400" b="1" i="1" dirty="0">
                <a:solidFill>
                  <a:schemeClr val="accent5"/>
                </a:solidFill>
              </a:rPr>
              <a:t>total</a:t>
            </a:r>
            <a:r>
              <a:rPr lang="en-US" altLang="en-US" sz="2400" b="0" i="1" dirty="0">
                <a:solidFill>
                  <a:schemeClr val="accent5"/>
                </a:solidFill>
              </a:rPr>
              <a:t> </a:t>
            </a:r>
            <a:r>
              <a:rPr lang="en-US" altLang="en-US" sz="2400" b="1" i="1" dirty="0">
                <a:solidFill>
                  <a:schemeClr val="accent5"/>
                </a:solidFill>
              </a:rPr>
              <a:t>burden</a:t>
            </a:r>
            <a:r>
              <a:rPr lang="en-US" altLang="en-US" sz="2400" b="0" dirty="0">
                <a:solidFill>
                  <a:schemeClr val="accent5"/>
                </a:solidFill>
              </a:rPr>
              <a:t> </a:t>
            </a:r>
            <a:r>
              <a:rPr lang="en-US" altLang="en-US" sz="2400" b="0" dirty="0"/>
              <a:t>of </a:t>
            </a:r>
            <a:r>
              <a:rPr lang="en-US" altLang="en-US" sz="2400" dirty="0"/>
              <a:t>drowning</a:t>
            </a:r>
            <a:r>
              <a:rPr lang="en-US" altLang="en-US" sz="2400" b="0" dirty="0"/>
              <a:t> injury in the state is </a:t>
            </a:r>
          </a:p>
          <a:p>
            <a:r>
              <a:rPr lang="en-US" altLang="en-US" sz="2400" b="1" i="1" dirty="0">
                <a:solidFill>
                  <a:schemeClr val="accent5"/>
                </a:solidFill>
              </a:rPr>
              <a:t>unknown</a:t>
            </a:r>
            <a:r>
              <a:rPr lang="en-US" altLang="en-US" sz="2400" b="0" dirty="0"/>
              <a:t>.</a:t>
            </a:r>
          </a:p>
        </p:txBody>
      </p:sp>
      <p:sp>
        <p:nvSpPr>
          <p:cNvPr id="24" name="Title 1">
            <a:extLst>
              <a:ext uri="{FF2B5EF4-FFF2-40B4-BE49-F238E27FC236}">
                <a16:creationId xmlns:a16="http://schemas.microsoft.com/office/drawing/2014/main" id="{CD13FBDA-B115-6F2D-A6C0-750DA5FEBBE7}"/>
              </a:ext>
            </a:extLst>
          </p:cNvPr>
          <p:cNvSpPr txBox="1">
            <a:spLocks/>
          </p:cNvSpPr>
          <p:nvPr/>
        </p:nvSpPr>
        <p:spPr>
          <a:xfrm>
            <a:off x="177471" y="1083569"/>
            <a:ext cx="8563554" cy="548640"/>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3200" dirty="0"/>
              <a:t>Unintentional drowning-related deaths are the tip of the iceberg</a:t>
            </a:r>
            <a:endParaRPr lang="en-US" sz="3200" dirty="0">
              <a:solidFill>
                <a:srgbClr val="003B70"/>
              </a:solidFill>
            </a:endParaRPr>
          </a:p>
        </p:txBody>
      </p:sp>
      <p:sp>
        <p:nvSpPr>
          <p:cNvPr id="25" name="TextBox 24">
            <a:extLst>
              <a:ext uri="{FF2B5EF4-FFF2-40B4-BE49-F238E27FC236}">
                <a16:creationId xmlns:a16="http://schemas.microsoft.com/office/drawing/2014/main" id="{65ECA165-1749-88CE-3DA6-442BC979F87C}"/>
              </a:ext>
            </a:extLst>
          </p:cNvPr>
          <p:cNvSpPr txBox="1"/>
          <p:nvPr/>
        </p:nvSpPr>
        <p:spPr>
          <a:xfrm>
            <a:off x="4508034" y="2092490"/>
            <a:ext cx="844889" cy="369332"/>
          </a:xfrm>
          <a:prstGeom prst="rect">
            <a:avLst/>
          </a:prstGeom>
          <a:noFill/>
        </p:spPr>
        <p:txBody>
          <a:bodyPr wrap="square">
            <a:spAutoFit/>
          </a:bodyPr>
          <a:lstStyle/>
          <a:p>
            <a:pPr algn="ctr"/>
            <a:r>
              <a:rPr lang="en-US" dirty="0">
                <a:solidFill>
                  <a:schemeClr val="bg1"/>
                </a:solidFill>
                <a:latin typeface="Franklin Gothic Demi Cond" panose="020B0706030402020204" pitchFamily="34" charset="0"/>
              </a:rPr>
              <a:t>591</a:t>
            </a:r>
            <a:r>
              <a:rPr lang="en-US" dirty="0"/>
              <a:t> </a:t>
            </a:r>
          </a:p>
        </p:txBody>
      </p:sp>
      <p:sp>
        <p:nvSpPr>
          <p:cNvPr id="29" name="TextBox 28">
            <a:extLst>
              <a:ext uri="{FF2B5EF4-FFF2-40B4-BE49-F238E27FC236}">
                <a16:creationId xmlns:a16="http://schemas.microsoft.com/office/drawing/2014/main" id="{BAE7B077-C1D6-7117-9A3E-FF5FE20D6CD8}"/>
              </a:ext>
            </a:extLst>
          </p:cNvPr>
          <p:cNvSpPr txBox="1"/>
          <p:nvPr/>
        </p:nvSpPr>
        <p:spPr>
          <a:xfrm>
            <a:off x="282669" y="6170928"/>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 and Hospitalization Discharge Data (2019-2023); NC DETECT (2019-2023)</a:t>
            </a:r>
          </a:p>
          <a:p>
            <a:r>
              <a:rPr lang="en-US" sz="800" dirty="0"/>
              <a:t>Analysis by Injury Epidemiology and Surveillance Unit</a:t>
            </a:r>
          </a:p>
        </p:txBody>
      </p:sp>
    </p:spTree>
    <p:extLst>
      <p:ext uri="{BB962C8B-B14F-4D97-AF65-F5344CB8AC3E}">
        <p14:creationId xmlns:p14="http://schemas.microsoft.com/office/powerpoint/2010/main" val="182202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CF8-B84C-4FC5-A990-5141C123FF70}"/>
              </a:ext>
            </a:extLst>
          </p:cNvPr>
          <p:cNvSpPr>
            <a:spLocks noGrp="1"/>
          </p:cNvSpPr>
          <p:nvPr>
            <p:ph type="title" idx="4294967295"/>
          </p:nvPr>
        </p:nvSpPr>
        <p:spPr>
          <a:xfrm>
            <a:off x="2743200" y="2743200"/>
            <a:ext cx="6472237" cy="549275"/>
          </a:xfrm>
        </p:spPr>
        <p:txBody>
          <a:bodyPr/>
          <a:lstStyle/>
          <a:p>
            <a:r>
              <a:rPr lang="en-US" sz="4800" dirty="0">
                <a:solidFill>
                  <a:schemeClr val="accent5"/>
                </a:solidFill>
                <a:latin typeface="+mn-lt"/>
              </a:rPr>
              <a:t>Unintentional Drowning Deaths</a:t>
            </a:r>
          </a:p>
        </p:txBody>
      </p:sp>
      <p:cxnSp>
        <p:nvCxnSpPr>
          <p:cNvPr id="25" name="Straight Connector 24">
            <a:extLst>
              <a:ext uri="{FF2B5EF4-FFF2-40B4-BE49-F238E27FC236}">
                <a16:creationId xmlns:a16="http://schemas.microsoft.com/office/drawing/2014/main" id="{6496D3B5-C6FA-4FF8-B5ED-ABC7BCA7D88C}"/>
              </a:ext>
            </a:extLst>
          </p:cNvPr>
          <p:cNvCxnSpPr>
            <a:cxnSpLocks/>
          </p:cNvCxnSpPr>
          <p:nvPr/>
        </p:nvCxnSpPr>
        <p:spPr>
          <a:xfrm>
            <a:off x="661915" y="4965737"/>
            <a:ext cx="7772400" cy="0"/>
          </a:xfrm>
          <a:prstGeom prst="line">
            <a:avLst/>
          </a:prstGeom>
          <a:ln w="57150"/>
        </p:spPr>
        <p:style>
          <a:lnRef idx="1">
            <a:schemeClr val="accent5"/>
          </a:lnRef>
          <a:fillRef idx="0">
            <a:schemeClr val="accent5"/>
          </a:fillRef>
          <a:effectRef idx="0">
            <a:schemeClr val="accent5"/>
          </a:effectRef>
          <a:fontRef idx="minor">
            <a:schemeClr val="tx1"/>
          </a:fontRef>
        </p:style>
      </p:cxnSp>
      <p:pic>
        <p:nvPicPr>
          <p:cNvPr id="4" name="Graphic 3" descr="Swimming with solid fill">
            <a:extLst>
              <a:ext uri="{FF2B5EF4-FFF2-40B4-BE49-F238E27FC236}">
                <a16:creationId xmlns:a16="http://schemas.microsoft.com/office/drawing/2014/main" id="{CF991D45-9072-4BE2-843E-698C4C5C1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 y="1828800"/>
            <a:ext cx="2343678" cy="2343678"/>
          </a:xfrm>
          <a:prstGeom prst="rect">
            <a:avLst/>
          </a:prstGeom>
        </p:spPr>
      </p:pic>
    </p:spTree>
    <p:extLst>
      <p:ext uri="{BB962C8B-B14F-4D97-AF65-F5344CB8AC3E}">
        <p14:creationId xmlns:p14="http://schemas.microsoft.com/office/powerpoint/2010/main" val="369387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9AC8-FBC6-419F-B202-2A965028FCE8}"/>
              </a:ext>
            </a:extLst>
          </p:cNvPr>
          <p:cNvSpPr>
            <a:spLocks noGrp="1"/>
          </p:cNvSpPr>
          <p:nvPr>
            <p:ph type="title"/>
          </p:nvPr>
        </p:nvSpPr>
        <p:spPr>
          <a:xfrm>
            <a:off x="365760" y="1097280"/>
            <a:ext cx="8563554" cy="548640"/>
          </a:xfrm>
        </p:spPr>
        <p:txBody>
          <a:bodyPr/>
          <a:lstStyle/>
          <a:p>
            <a:r>
              <a:rPr lang="en-US" sz="3000" dirty="0">
                <a:latin typeface="+mn-lt"/>
              </a:rPr>
              <a:t>Unintentional drowning-related deaths have increased over the last 10 years</a:t>
            </a:r>
          </a:p>
        </p:txBody>
      </p:sp>
      <p:sp>
        <p:nvSpPr>
          <p:cNvPr id="5" name="Arrow: Up 4">
            <a:extLst>
              <a:ext uri="{FF2B5EF4-FFF2-40B4-BE49-F238E27FC236}">
                <a16:creationId xmlns:a16="http://schemas.microsoft.com/office/drawing/2014/main" id="{E803FA9B-3DC3-48BF-8B88-10706731E087}"/>
              </a:ext>
            </a:extLst>
          </p:cNvPr>
          <p:cNvSpPr/>
          <p:nvPr/>
        </p:nvSpPr>
        <p:spPr>
          <a:xfrm>
            <a:off x="6972615" y="3797624"/>
            <a:ext cx="1234440" cy="1344168"/>
          </a:xfrm>
          <a:prstGeom prst="upArrow">
            <a:avLst>
              <a:gd name="adj1" fmla="val 50000"/>
              <a:gd name="adj2" fmla="val 351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hart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562458003"/>
              </p:ext>
            </p:extLst>
          </p:nvPr>
        </p:nvGraphicFramePr>
        <p:xfrm>
          <a:off x="365760" y="2053389"/>
          <a:ext cx="7965889" cy="411554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D8B8731-0999-D943-9376-03D368161135}"/>
              </a:ext>
            </a:extLst>
          </p:cNvPr>
          <p:cNvSpPr txBox="1"/>
          <p:nvPr/>
        </p:nvSpPr>
        <p:spPr>
          <a:xfrm>
            <a:off x="6501471" y="3977265"/>
            <a:ext cx="2176728" cy="984885"/>
          </a:xfrm>
          <a:prstGeom prst="rect">
            <a:avLst/>
          </a:prstGeom>
          <a:noFill/>
        </p:spPr>
        <p:txBody>
          <a:bodyPr wrap="square" rtlCol="0">
            <a:spAutoFit/>
          </a:bodyPr>
          <a:lstStyle/>
          <a:p>
            <a:pPr algn="ctr"/>
            <a:r>
              <a:rPr lang="en-US" sz="3600" b="1" dirty="0">
                <a:solidFill>
                  <a:schemeClr val="accent5"/>
                </a:solidFill>
              </a:rPr>
              <a:t>16%</a:t>
            </a:r>
          </a:p>
          <a:p>
            <a:pPr algn="ctr"/>
            <a:r>
              <a:rPr lang="en-US" sz="2200" b="1" dirty="0">
                <a:solidFill>
                  <a:schemeClr val="accent5"/>
                </a:solidFill>
              </a:rPr>
              <a:t>increase</a:t>
            </a:r>
          </a:p>
        </p:txBody>
      </p:sp>
      <p:sp>
        <p:nvSpPr>
          <p:cNvPr id="12" name="TextBox 11">
            <a:extLst>
              <a:ext uri="{FF2B5EF4-FFF2-40B4-BE49-F238E27FC236}">
                <a16:creationId xmlns:a16="http://schemas.microsoft.com/office/drawing/2014/main" id="{DA7DA02D-B8B7-6CCB-15B7-E55418A7B39A}"/>
              </a:ext>
            </a:extLst>
          </p:cNvPr>
          <p:cNvSpPr txBox="1"/>
          <p:nvPr/>
        </p:nvSpPr>
        <p:spPr>
          <a:xfrm>
            <a:off x="294755" y="6168931"/>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spTree>
    <p:extLst>
      <p:ext uri="{BB962C8B-B14F-4D97-AF65-F5344CB8AC3E}">
        <p14:creationId xmlns:p14="http://schemas.microsoft.com/office/powerpoint/2010/main" val="234405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A405-4628-4026-9C65-BAC665916201}"/>
              </a:ext>
            </a:extLst>
          </p:cNvPr>
          <p:cNvSpPr>
            <a:spLocks noGrp="1"/>
          </p:cNvSpPr>
          <p:nvPr>
            <p:ph type="title"/>
          </p:nvPr>
        </p:nvSpPr>
        <p:spPr>
          <a:xfrm>
            <a:off x="365760" y="1097280"/>
            <a:ext cx="8563554" cy="548640"/>
          </a:xfrm>
        </p:spPr>
        <p:txBody>
          <a:bodyPr/>
          <a:lstStyle/>
          <a:p>
            <a:r>
              <a:rPr lang="en-US" sz="3000" dirty="0">
                <a:latin typeface="+mn-lt"/>
              </a:rPr>
              <a:t>Unintentional drowning-related deaths impact those of all ages</a:t>
            </a:r>
            <a:endParaRPr lang="en-US" sz="3000" dirty="0">
              <a:solidFill>
                <a:srgbClr val="17375E"/>
              </a:solidFill>
              <a:latin typeface="+mn-lt"/>
            </a:endParaRPr>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4123760634"/>
              </p:ext>
            </p:extLst>
          </p:nvPr>
        </p:nvGraphicFramePr>
        <p:xfrm>
          <a:off x="424125" y="2037347"/>
          <a:ext cx="8155728" cy="394282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C13672B-79A0-5E58-3CC8-11746FCBDE07}"/>
              </a:ext>
            </a:extLst>
          </p:cNvPr>
          <p:cNvSpPr txBox="1"/>
          <p:nvPr/>
        </p:nvSpPr>
        <p:spPr>
          <a:xfrm>
            <a:off x="294755" y="6168931"/>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spTree>
    <p:extLst>
      <p:ext uri="{BB962C8B-B14F-4D97-AF65-F5344CB8AC3E}">
        <p14:creationId xmlns:p14="http://schemas.microsoft.com/office/powerpoint/2010/main" val="62506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AF8B-8C01-461F-8616-BAE703452134}"/>
              </a:ext>
            </a:extLst>
          </p:cNvPr>
          <p:cNvSpPr>
            <a:spLocks noGrp="1"/>
          </p:cNvSpPr>
          <p:nvPr>
            <p:ph type="title"/>
          </p:nvPr>
        </p:nvSpPr>
        <p:spPr>
          <a:xfrm>
            <a:off x="365760" y="1097280"/>
            <a:ext cx="8563554" cy="548640"/>
          </a:xfrm>
        </p:spPr>
        <p:txBody>
          <a:bodyPr/>
          <a:lstStyle/>
          <a:p>
            <a:r>
              <a:rPr lang="en-US" sz="3000" dirty="0">
                <a:latin typeface="+mn-lt"/>
              </a:rPr>
              <a:t>Unintentional drowning death rates are highest among those ages </a:t>
            </a:r>
            <a:r>
              <a:rPr lang="en-US" sz="3000" dirty="0">
                <a:solidFill>
                  <a:srgbClr val="17375E"/>
                </a:solidFill>
                <a:latin typeface="+mn-lt"/>
              </a:rPr>
              <a:t>1 to 4 years old</a:t>
            </a:r>
            <a:endParaRPr lang="en-US" sz="3000" dirty="0">
              <a:latin typeface="+mn-lt"/>
            </a:endParaRPr>
          </a:p>
        </p:txBody>
      </p:sp>
      <p:sp>
        <p:nvSpPr>
          <p:cNvPr id="10" name="TextBox 9">
            <a:extLst>
              <a:ext uri="{FF2B5EF4-FFF2-40B4-BE49-F238E27FC236}">
                <a16:creationId xmlns:a16="http://schemas.microsoft.com/office/drawing/2014/main" id="{F3DBF003-F829-A97D-2A77-6311C862EC15}"/>
              </a:ext>
            </a:extLst>
          </p:cNvPr>
          <p:cNvSpPr txBox="1"/>
          <p:nvPr/>
        </p:nvSpPr>
        <p:spPr>
          <a:xfrm>
            <a:off x="320980" y="6096742"/>
            <a:ext cx="8305585" cy="584775"/>
          </a:xfrm>
          <a:prstGeom prst="rect">
            <a:avLst/>
          </a:prstGeom>
          <a:noFill/>
        </p:spPr>
        <p:txBody>
          <a:bodyPr wrap="square" rtlCol="0">
            <a:spAutoFit/>
          </a:bodyPr>
          <a:lstStyle/>
          <a:p>
            <a:r>
              <a:rPr lang="en-US" sz="800" dirty="0"/>
              <a:t>*The number of deaths was too small to support a rate calculation for infants younger than one.</a:t>
            </a:r>
          </a:p>
          <a:p>
            <a:r>
              <a:rPr lang="en-US" sz="800" dirty="0"/>
              <a:t> Limited to NC Residents, 2019-2023</a:t>
            </a:r>
          </a:p>
          <a:p>
            <a:r>
              <a:rPr lang="en-US" sz="800" b="1" dirty="0"/>
              <a:t>Source: NC State Center for Health Statistics, Vital Statistics – Deaths (2019-2023)</a:t>
            </a:r>
          </a:p>
          <a:p>
            <a:r>
              <a:rPr lang="en-US" sz="800" dirty="0"/>
              <a:t>Analysis by Injury Epidemiology and Surveillance Unit</a:t>
            </a:r>
          </a:p>
        </p:txBody>
      </p:sp>
      <p:graphicFrame>
        <p:nvGraphicFramePr>
          <p:cNvPr id="3" name="Chart 2">
            <a:extLst>
              <a:ext uri="{FF2B5EF4-FFF2-40B4-BE49-F238E27FC236}">
                <a16:creationId xmlns:a16="http://schemas.microsoft.com/office/drawing/2014/main" id="{35995DE8-9EEB-2AFD-2350-B599EE62C455}"/>
              </a:ext>
            </a:extLst>
          </p:cNvPr>
          <p:cNvGraphicFramePr>
            <a:graphicFrameLocks/>
          </p:cNvGraphicFramePr>
          <p:nvPr>
            <p:extLst>
              <p:ext uri="{D42A27DB-BD31-4B8C-83A1-F6EECF244321}">
                <p14:modId xmlns:p14="http://schemas.microsoft.com/office/powerpoint/2010/main" val="3036363651"/>
              </p:ext>
            </p:extLst>
          </p:nvPr>
        </p:nvGraphicFramePr>
        <p:xfrm>
          <a:off x="365760" y="2021305"/>
          <a:ext cx="8305584" cy="414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74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08B3-8C71-4348-8F73-B8B843970821}"/>
              </a:ext>
            </a:extLst>
          </p:cNvPr>
          <p:cNvSpPr>
            <a:spLocks noGrp="1"/>
          </p:cNvSpPr>
          <p:nvPr>
            <p:ph type="title"/>
          </p:nvPr>
        </p:nvSpPr>
        <p:spPr>
          <a:xfrm>
            <a:off x="365760" y="1097280"/>
            <a:ext cx="8563554" cy="548640"/>
          </a:xfrm>
        </p:spPr>
        <p:txBody>
          <a:bodyPr/>
          <a:lstStyle/>
          <a:p>
            <a:r>
              <a:rPr lang="en-US" sz="2800" dirty="0">
                <a:latin typeface="+mn-lt"/>
              </a:rPr>
              <a:t>Most unintentional drowning-related </a:t>
            </a:r>
            <a:r>
              <a:rPr lang="en-US" sz="2800" dirty="0">
                <a:latin typeface="Arial "/>
              </a:rPr>
              <a:t>deaths</a:t>
            </a:r>
            <a:r>
              <a:rPr lang="en-US" sz="2800" dirty="0">
                <a:latin typeface="+mn-lt"/>
              </a:rPr>
              <a:t> occurred among </a:t>
            </a:r>
            <a:r>
              <a:rPr lang="en-US" sz="2800" b="1" i="0" u="none" strike="noStrike" dirty="0">
                <a:solidFill>
                  <a:srgbClr val="17375E"/>
                </a:solidFill>
                <a:effectLst/>
                <a:latin typeface="Arial" panose="020B0604020202020204" pitchFamily="34" charset="0"/>
              </a:rPr>
              <a:t>men and non-Hispanic Whites</a:t>
            </a:r>
            <a:endParaRPr lang="en-US" sz="2800" dirty="0">
              <a:solidFill>
                <a:srgbClr val="17375E"/>
              </a:solidFill>
              <a:latin typeface="+mn-lt"/>
            </a:endParaRPr>
          </a:p>
        </p:txBody>
      </p:sp>
      <p:graphicFrame>
        <p:nvGraphicFramePr>
          <p:cNvPr id="11" name="Chart 10">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676157434"/>
              </p:ext>
            </p:extLst>
          </p:nvPr>
        </p:nvGraphicFramePr>
        <p:xfrm>
          <a:off x="365760" y="2023757"/>
          <a:ext cx="8422857" cy="41451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76A8599-993F-82D7-7E22-F14027466748}"/>
              </a:ext>
            </a:extLst>
          </p:cNvPr>
          <p:cNvSpPr txBox="1"/>
          <p:nvPr/>
        </p:nvSpPr>
        <p:spPr>
          <a:xfrm>
            <a:off x="294755" y="6168931"/>
            <a:ext cx="8305585" cy="461665"/>
          </a:xfrm>
          <a:prstGeom prst="rect">
            <a:avLst/>
          </a:prstGeom>
          <a:noFill/>
        </p:spPr>
        <p:txBody>
          <a:bodyPr wrap="square" rtlCol="0">
            <a:spAutoFit/>
          </a:bodyPr>
          <a:lstStyle/>
          <a:p>
            <a:r>
              <a:rPr lang="en-US" sz="800" dirty="0"/>
              <a:t>Limited to NC Residents, 2019-2023</a:t>
            </a:r>
          </a:p>
          <a:p>
            <a:r>
              <a:rPr lang="en-US" sz="800" b="1" dirty="0"/>
              <a:t>Source: NC State Center for Health Statistics, Vital Statistics – Deaths (2019-2023)</a:t>
            </a:r>
          </a:p>
          <a:p>
            <a:r>
              <a:rPr lang="en-US" sz="800" dirty="0"/>
              <a:t>Analysis by Injury Epidemiology and Surveillance Unit</a:t>
            </a:r>
          </a:p>
        </p:txBody>
      </p:sp>
    </p:spTree>
    <p:extLst>
      <p:ext uri="{BB962C8B-B14F-4D97-AF65-F5344CB8AC3E}">
        <p14:creationId xmlns:p14="http://schemas.microsoft.com/office/powerpoint/2010/main" val="195307848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NC Brand PPT 04.23.15">
    <a:dk1>
      <a:srgbClr val="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7" ma:contentTypeDescription="Create a new document." ma:contentTypeScope="" ma:versionID="d326bc390cf4525c02616755c8d7ac7a">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453fadfe462a8dd30c781fc3fdd2c4e0"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Props1.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2.xml><?xml version="1.0" encoding="utf-8"?>
<ds:datastoreItem xmlns:ds="http://schemas.openxmlformats.org/officeDocument/2006/customXml" ds:itemID="{31A7AE43-0CCE-4EB8-9230-2C625A168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3D88C-3348-45EB-B075-20445B0EED91}">
  <ds:schemaRefs>
    <ds:schemaRef ds:uri="http://schemas.microsoft.com/office/2006/documentManagement/types"/>
    <ds:schemaRef ds:uri="ea8af748-1d0b-4554-b403-23c573964229"/>
    <ds:schemaRef ds:uri="http://purl.org/dc/elements/1.1/"/>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bd78b2e4-9060-4309-b354-463fb93a4269"/>
  </ds:schemaRefs>
</ds:datastoreItem>
</file>

<file path=docProps/app.xml><?xml version="1.0" encoding="utf-8"?>
<Properties xmlns="http://schemas.openxmlformats.org/officeDocument/2006/extended-properties" xmlns:vt="http://schemas.openxmlformats.org/officeDocument/2006/docPropsVTypes">
  <Template/>
  <TotalTime>6157</TotalTime>
  <Words>2426</Words>
  <Application>Microsoft Office PowerPoint</Application>
  <PresentationFormat>On-screen Show (4:3)</PresentationFormat>
  <Paragraphs>273</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vt:lpstr>
      <vt:lpstr>Calibri</vt:lpstr>
      <vt:lpstr>Franklin Gothic Demi Cond</vt:lpstr>
      <vt:lpstr>Franklin Gothic Medium</vt:lpstr>
      <vt:lpstr>6_Office Theme</vt:lpstr>
      <vt:lpstr>PowerPoint Presentation</vt:lpstr>
      <vt:lpstr>Unintentional Drowning Technical Notes</vt:lpstr>
      <vt:lpstr>Technical Notes, Continued</vt:lpstr>
      <vt:lpstr>PowerPoint Presentation</vt:lpstr>
      <vt:lpstr>Unintentional Drowning Deaths</vt:lpstr>
      <vt:lpstr>Unintentional drowning-related deaths have increased over the last 10 years</vt:lpstr>
      <vt:lpstr>Unintentional drowning-related deaths impact those of all ages</vt:lpstr>
      <vt:lpstr>Unintentional drowning death rates are highest among those ages 1 to 4 years old</vt:lpstr>
      <vt:lpstr>Most unintentional drowning-related deaths occurred among men and non-Hispanic Whites</vt:lpstr>
      <vt:lpstr>PowerPoint Presentation</vt:lpstr>
      <vt:lpstr>Unintentional drownings were highest in the summer months, with nearly 1 in 5 occurring in July</vt:lpstr>
      <vt:lpstr>Over half of unintentional drownings occur in natural water</vt:lpstr>
      <vt:lpstr>Unintentional drowning deaths vary by water source and age group</vt:lpstr>
      <vt:lpstr>Unintentional Near-Drowning Hospitalizations</vt:lpstr>
      <vt:lpstr>Unintentional drowning-related hospitalizations decreased over the last five years</vt:lpstr>
      <vt:lpstr>Unintentional drowning-related hospitalizations are most common among those ages 1 to 4</vt:lpstr>
      <vt:lpstr>Children ages 1 to 4 have the highest rates of unintentional drowning-related hospitalizations</vt:lpstr>
      <vt:lpstr>Most unintentional drowning-related hospitalizations occurred among men and non-Hispanic Whites </vt:lpstr>
      <vt:lpstr>PowerPoint Presentation</vt:lpstr>
      <vt:lpstr>Unintentional Near-Drowning Emergency Department Visits</vt:lpstr>
      <vt:lpstr>Unintentional drowning-related ED visits decreased by 13% over the last five years</vt:lpstr>
      <vt:lpstr>37.7% of unintentional drowning-related ED visits occurred among children younger than 10</vt:lpstr>
      <vt:lpstr>Children ages 1 to 4 have the highest rates of unintentional drowning-related ED Visits</vt:lpstr>
      <vt:lpstr>Most unintentional drowning-related ED visits occurred among men and non-Hispanic Whites</vt:lpstr>
      <vt:lpstr>PowerPoint Presentation</vt:lpstr>
      <vt:lpstr>PowerPoint Presentation</vt:lpstr>
      <vt:lpstr>Summary of unintentional drowning-related injuries in North Carolina, 2019-2023</vt:lpstr>
      <vt:lpstr>Unintentional drownings are preventable</vt:lpstr>
      <vt:lpstr>Resources</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478</cp:revision>
  <cp:lastPrinted>2017-07-14T22:50:57Z</cp:lastPrinted>
  <dcterms:created xsi:type="dcterms:W3CDTF">2015-07-07T20:02:11Z</dcterms:created>
  <dcterms:modified xsi:type="dcterms:W3CDTF">2025-04-14T15:03:48Z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