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5.xml" ContentType="application/vnd.openxmlformats-officedocument.drawingml.chartshapes+xml"/>
  <Override PartName="/ppt/notesSlides/notesSlide1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5.xml" ContentType="application/vnd.openxmlformats-officedocument.themeOverride+xml"/>
  <Override PartName="/ppt/drawings/drawing6.xml" ContentType="application/vnd.openxmlformats-officedocument.drawingml.chartshapes+xml"/>
  <Override PartName="/ppt/notesSlides/notesSlide1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7.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6.xml" ContentType="application/vnd.openxmlformats-officedocument.themeOverride+xml"/>
  <Override PartName="/ppt/drawings/drawing7.xml" ContentType="application/vnd.openxmlformats-officedocument.drawingml.chartshapes+xml"/>
  <Override PartName="/ppt/notesSlides/notesSlide18.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8.xml" ContentType="application/vnd.openxmlformats-officedocument.drawingml.chartshapes+xml"/>
  <Override PartName="/ppt/notesSlides/notesSlide19.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7.xml" ContentType="application/vnd.openxmlformats-officedocument.themeOverride+xml"/>
  <Override PartName="/ppt/drawings/drawing9.xml" ContentType="application/vnd.openxmlformats-officedocument.drawingml.chartshapes+xml"/>
  <Override PartName="/ppt/notesSlides/notesSlide20.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32"/>
  </p:notesMasterIdLst>
  <p:handoutMasterIdLst>
    <p:handoutMasterId r:id="rId33"/>
  </p:handoutMasterIdLst>
  <p:sldIdLst>
    <p:sldId id="448" r:id="rId5"/>
    <p:sldId id="462" r:id="rId6"/>
    <p:sldId id="474" r:id="rId7"/>
    <p:sldId id="497" r:id="rId8"/>
    <p:sldId id="475" r:id="rId9"/>
    <p:sldId id="476" r:id="rId10"/>
    <p:sldId id="477" r:id="rId11"/>
    <p:sldId id="431" r:id="rId12"/>
    <p:sldId id="478" r:id="rId13"/>
    <p:sldId id="479" r:id="rId14"/>
    <p:sldId id="480" r:id="rId15"/>
    <p:sldId id="481" r:id="rId16"/>
    <p:sldId id="482" r:id="rId17"/>
    <p:sldId id="483" r:id="rId18"/>
    <p:sldId id="484" r:id="rId19"/>
    <p:sldId id="485" r:id="rId20"/>
    <p:sldId id="486" r:id="rId21"/>
    <p:sldId id="487" r:id="rId22"/>
    <p:sldId id="488" r:id="rId23"/>
    <p:sldId id="489" r:id="rId24"/>
    <p:sldId id="490" r:id="rId25"/>
    <p:sldId id="491" r:id="rId26"/>
    <p:sldId id="492" r:id="rId27"/>
    <p:sldId id="493" r:id="rId28"/>
    <p:sldId id="496" r:id="rId29"/>
    <p:sldId id="495" r:id="rId30"/>
    <p:sldId id="494"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2F7F95"/>
    <a:srgbClr val="003B70"/>
    <a:srgbClr val="5C93D5"/>
    <a:srgbClr val="7CA3DD"/>
    <a:srgbClr val="568AA4"/>
    <a:srgbClr val="94B6C7"/>
    <a:srgbClr val="657E32"/>
    <a:srgbClr val="E9F0F3"/>
    <a:srgbClr val="DBE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647" autoAdjust="0"/>
  </p:normalViewPr>
  <p:slideViewPr>
    <p:cSldViewPr snapToGrid="0">
      <p:cViewPr varScale="1">
        <p:scale>
          <a:sx n="104" d="100"/>
          <a:sy n="104" d="100"/>
        </p:scale>
        <p:origin x="1806" y="114"/>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WV5DPHSIXFP01P\Share_IV\IVP\Epi\4.%20Core%20Injury\Core%20Slides\MVT\1.%20MVT_Template.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4.xml"/><Relationship Id="rId4" Type="http://schemas.openxmlformats.org/officeDocument/2006/relationships/oleObject" Target="file:///\\WV5DPHSIXFP01P\Share_IV\IVP\Epi\4.%20Core%20Injury\Core%20Slides\MVT\1.%20MVT_Template.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6.xml"/><Relationship Id="rId4" Type="http://schemas.openxmlformats.org/officeDocument/2006/relationships/oleObject" Target="file:///\\WV5DPHSIXFP01P\Share_IV\IVP\Epi\4.%20Core%20Injury\Core%20Slides\MVT\1.%20MVT_Template.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4.xml"/><Relationship Id="rId1" Type="http://schemas.microsoft.com/office/2011/relationships/chartStyle" Target="style14.xml"/><Relationship Id="rId5" Type="http://schemas.openxmlformats.org/officeDocument/2006/relationships/chartUserShapes" Target="../drawings/drawing7.xml"/><Relationship Id="rId4" Type="http://schemas.openxmlformats.org/officeDocument/2006/relationships/oleObject" Target="file:///\\WV5DPHSIXFP01P\Share_IV\IVP\Epi\4.%20Core%20Injury\Core%20Slides\MVT\1.%20MVT_Template.xlsx" TargetMode="External"/></Relationships>
</file>

<file path=ppt/charts/_rels/chart15.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8.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9.xml"/><Relationship Id="rId4" Type="http://schemas.openxmlformats.org/officeDocument/2006/relationships/oleObject" Target="file:///\\WV5DPHSIXFP01P\Share_IV\IVP\Epi\4.%20Core%20Injury\Core%20Slides\MVT\1.%20MVT_Template.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1.xml"/><Relationship Id="rId4" Type="http://schemas.openxmlformats.org/officeDocument/2006/relationships/oleObject" Target="file:///\\WV5DPHSIXFP01P\Share_IV\IVP\Epi\4.%20Core%20Injury\Core%20Slides\MVT\1.%20MVT_Template.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3.xml"/><Relationship Id="rId4" Type="http://schemas.openxmlformats.org/officeDocument/2006/relationships/oleObject" Target="file:///\\WV5DPHSIXFP01P\Share_IV\IVP\Epi\4.%20Core%20Injury\Core%20Slides\MVT\1.%20MVT_Template.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WV5DPHSIXFP01P\Share_IV\IVP\Epi\4.%20Core%20Injury\Core%20Slides\MVT\1.%20MVT_Templat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36237545055106984"/>
          <c:y val="4.0924284192627627E-2"/>
          <c:w val="0.58546368915044056"/>
          <c:h val="0.95156445912542476"/>
        </c:manualLayout>
      </c:layout>
      <c:barChart>
        <c:barDir val="bar"/>
        <c:grouping val="clustered"/>
        <c:varyColors val="0"/>
        <c:ser>
          <c:idx val="0"/>
          <c:order val="0"/>
          <c:spPr>
            <a:solidFill>
              <a:sysClr val="window" lastClr="FFFFFF">
                <a:lumMod val="75000"/>
              </a:sysClr>
            </a:solidFill>
            <a:ln>
              <a:noFill/>
            </a:ln>
            <a:effectLst/>
          </c:spPr>
          <c:invertIfNegative val="0"/>
          <c:dPt>
            <c:idx val="0"/>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1-8B21-4A55-A68B-3F49C02B9DAB}"/>
              </c:ext>
            </c:extLst>
          </c:dPt>
          <c:dPt>
            <c:idx val="1"/>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3-8B21-4A55-A68B-3F49C02B9DAB}"/>
              </c:ext>
            </c:extLst>
          </c:dPt>
          <c:dPt>
            <c:idx val="2"/>
            <c:invertIfNegative val="0"/>
            <c:bubble3D val="0"/>
            <c:spPr>
              <a:solidFill>
                <a:srgbClr val="643275"/>
              </a:solidFill>
              <a:ln>
                <a:noFill/>
              </a:ln>
              <a:effectLst/>
            </c:spPr>
            <c:extLst>
              <c:ext xmlns:c16="http://schemas.microsoft.com/office/drawing/2014/chart" uri="{C3380CC4-5D6E-409C-BE32-E72D297353CC}">
                <c16:uniqueId val="{00000005-8B21-4A55-A68B-3F49C02B9DAB}"/>
              </c:ext>
            </c:extLst>
          </c:dPt>
          <c:dLbls>
            <c:dLbl>
              <c:idx val="2"/>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8B21-4A55-A68B-3F49C02B9DAB}"/>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Leading Cause'!$B$4:$B$14</c:f>
              <c:strCache>
                <c:ptCount val="11"/>
                <c:pt idx="0">
                  <c:v>Poisoning - Unintentional</c:v>
                </c:pt>
                <c:pt idx="1">
                  <c:v>Fall - Unintentional</c:v>
                </c:pt>
                <c:pt idx="2">
                  <c:v>Mvt - Unintentional</c:v>
                </c:pt>
                <c:pt idx="3">
                  <c:v>Firearm - Self-Inflicted</c:v>
                </c:pt>
                <c:pt idx="4">
                  <c:v>Firearm - Assault</c:v>
                </c:pt>
                <c:pt idx="5">
                  <c:v>Suffocation - Self-Inflicted</c:v>
                </c:pt>
                <c:pt idx="6">
                  <c:v>Suffocation - Unintentional</c:v>
                </c:pt>
                <c:pt idx="7">
                  <c:v>Poisoning - Self-Inflicted</c:v>
                </c:pt>
                <c:pt idx="8">
                  <c:v>Unspecified - Unintentional</c:v>
                </c:pt>
                <c:pt idx="9">
                  <c:v>Fire/Burn - Unintentional</c:v>
                </c:pt>
                <c:pt idx="10">
                  <c:v>All Other Injury Deaths</c:v>
                </c:pt>
              </c:strCache>
            </c:strRef>
          </c:cat>
          <c:val>
            <c:numRef>
              <c:f>'Death Leading Cause'!$C$4:$C$14</c:f>
              <c:numCache>
                <c:formatCode>#,##0</c:formatCode>
                <c:ptCount val="11"/>
                <c:pt idx="0">
                  <c:v>4199</c:v>
                </c:pt>
                <c:pt idx="1">
                  <c:v>1846</c:v>
                </c:pt>
                <c:pt idx="2">
                  <c:v>1796</c:v>
                </c:pt>
                <c:pt idx="3">
                  <c:v>993</c:v>
                </c:pt>
                <c:pt idx="4">
                  <c:v>777</c:v>
                </c:pt>
                <c:pt idx="5">
                  <c:v>331</c:v>
                </c:pt>
                <c:pt idx="6">
                  <c:v>218</c:v>
                </c:pt>
                <c:pt idx="7">
                  <c:v>195</c:v>
                </c:pt>
                <c:pt idx="8">
                  <c:v>165</c:v>
                </c:pt>
                <c:pt idx="9">
                  <c:v>138</c:v>
                </c:pt>
                <c:pt idx="10">
                  <c:v>922</c:v>
                </c:pt>
              </c:numCache>
            </c:numRef>
          </c:val>
          <c:extLst>
            <c:ext xmlns:c16="http://schemas.microsoft.com/office/drawing/2014/chart" uri="{C3380CC4-5D6E-409C-BE32-E72D297353CC}">
              <c16:uniqueId val="{00000006-8B21-4A55-A68B-3F49C02B9DAB}"/>
            </c:ext>
          </c:extLst>
        </c:ser>
        <c:dLbls>
          <c:dLblPos val="outEnd"/>
          <c:showLegendKey val="0"/>
          <c:showVal val="1"/>
          <c:showCatName val="0"/>
          <c:showSerName val="0"/>
          <c:showPercent val="0"/>
          <c:showBubbleSize val="0"/>
        </c:dLbls>
        <c:gapWidth val="57"/>
        <c:axId val="358141192"/>
        <c:axId val="358138568"/>
      </c:barChart>
      <c:catAx>
        <c:axId val="358141192"/>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1"/>
        <c:axPos val="b"/>
        <c:numFmt formatCode="#,##0" sourceLinked="1"/>
        <c:majorTickMark val="none"/>
        <c:minorTickMark val="none"/>
        <c:tickLblPos val="nextTo"/>
        <c:crossAx val="358141192"/>
        <c:crosses val="max"/>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20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9.6414067102620335E-2"/>
          <c:y val="0.13710190574004336"/>
          <c:w val="0.88831227901295806"/>
          <c:h val="0.76048984738526482"/>
        </c:manualLayout>
      </c:layout>
      <c:lineChart>
        <c:grouping val="standard"/>
        <c:varyColors val="0"/>
        <c:ser>
          <c:idx val="0"/>
          <c:order val="0"/>
          <c:spPr>
            <a:ln w="50800" cap="rnd">
              <a:solidFill>
                <a:srgbClr val="7F9E3F"/>
              </a:solidFill>
              <a:round/>
            </a:ln>
            <a:effectLst/>
          </c:spPr>
          <c:marker>
            <c:symbol val="circle"/>
            <c:size val="10"/>
            <c:spPr>
              <a:solidFill>
                <a:srgbClr val="7F9E3F"/>
              </a:solidFill>
              <a:ln w="9525">
                <a:solidFill>
                  <a:srgbClr val="7F9E3F"/>
                </a:solidFill>
              </a:ln>
              <a:effectLst/>
            </c:spPr>
          </c:marker>
          <c:dPt>
            <c:idx val="1"/>
            <c:marker>
              <c:symbol val="circle"/>
              <c:size val="10"/>
              <c:spPr>
                <a:solidFill>
                  <a:srgbClr val="7F9E3F"/>
                </a:solidFill>
                <a:ln w="9525">
                  <a:solidFill>
                    <a:srgbClr val="7F9E3F"/>
                  </a:solidFill>
                </a:ln>
                <a:effectLst/>
              </c:spPr>
            </c:marker>
            <c:bubble3D val="0"/>
            <c:extLst>
              <c:ext xmlns:c16="http://schemas.microsoft.com/office/drawing/2014/chart" uri="{C3380CC4-5D6E-409C-BE32-E72D297353CC}">
                <c16:uniqueId val="{00000000-1B34-462A-949A-5FB10F7EFE91}"/>
              </c:ext>
            </c:extLst>
          </c:dPt>
          <c:dPt>
            <c:idx val="2"/>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2-1B34-462A-949A-5FB10F7EFE91}"/>
              </c:ext>
            </c:extLst>
          </c:dPt>
          <c:dPt>
            <c:idx val="3"/>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4-1B34-462A-949A-5FB10F7EFE91}"/>
              </c:ext>
            </c:extLst>
          </c:dPt>
          <c:dPt>
            <c:idx val="4"/>
            <c:marker>
              <c:symbol val="circle"/>
              <c:size val="10"/>
              <c:spPr>
                <a:solidFill>
                  <a:srgbClr val="7F9E3F"/>
                </a:solidFill>
                <a:ln w="9525">
                  <a:solidFill>
                    <a:srgbClr val="7F9E3F"/>
                  </a:solidFill>
                </a:ln>
                <a:effectLst/>
              </c:spPr>
            </c:marker>
            <c:bubble3D val="0"/>
            <c:spPr>
              <a:ln w="50800" cap="rnd">
                <a:solidFill>
                  <a:srgbClr val="7F9E3F"/>
                </a:solidFill>
                <a:round/>
              </a:ln>
              <a:effectLst/>
            </c:spPr>
            <c:extLst>
              <c:ext xmlns:c16="http://schemas.microsoft.com/office/drawing/2014/chart" uri="{C3380CC4-5D6E-409C-BE32-E72D297353CC}">
                <c16:uniqueId val="{00000006-1B34-462A-949A-5FB10F7EFE91}"/>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rgbClr val="7F9E3F"/>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Trends!$B$25:$B$29</c:f>
              <c:numCache>
                <c:formatCode>General</c:formatCode>
                <c:ptCount val="5"/>
                <c:pt idx="0">
                  <c:v>2018</c:v>
                </c:pt>
                <c:pt idx="1">
                  <c:v>2019</c:v>
                </c:pt>
                <c:pt idx="2">
                  <c:v>2020</c:v>
                </c:pt>
                <c:pt idx="3">
                  <c:v>2021</c:v>
                </c:pt>
                <c:pt idx="4">
                  <c:v>2022</c:v>
                </c:pt>
              </c:numCache>
            </c:numRef>
          </c:cat>
          <c:val>
            <c:numRef>
              <c:f>Trends!$C$25:$C$29</c:f>
              <c:numCache>
                <c:formatCode>#,##0</c:formatCode>
                <c:ptCount val="5"/>
                <c:pt idx="0">
                  <c:v>6293</c:v>
                </c:pt>
                <c:pt idx="1">
                  <c:v>6966</c:v>
                </c:pt>
                <c:pt idx="2">
                  <c:v>7073</c:v>
                </c:pt>
                <c:pt idx="3">
                  <c:v>7496</c:v>
                </c:pt>
                <c:pt idx="4">
                  <c:v>7161</c:v>
                </c:pt>
              </c:numCache>
            </c:numRef>
          </c:val>
          <c:smooth val="0"/>
          <c:extLst>
            <c:ext xmlns:c16="http://schemas.microsoft.com/office/drawing/2014/chart" uri="{C3380CC4-5D6E-409C-BE32-E72D297353CC}">
              <c16:uniqueId val="{00000007-1B34-462A-949A-5FB10F7EFE91}"/>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355230491844496E-2"/>
          <c:y val="0.12322383724711773"/>
          <c:w val="0.92500044811484761"/>
          <c:h val="0.71810513960010969"/>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2FEB-4F95-BC7E-E39589F647D6}"/>
              </c:ext>
            </c:extLst>
          </c:dPt>
          <c:dPt>
            <c:idx val="1"/>
            <c:invertIfNegative val="0"/>
            <c:bubble3D val="0"/>
            <c:spPr>
              <a:solidFill>
                <a:srgbClr val="7F9E3F"/>
              </a:solidFill>
              <a:ln>
                <a:noFill/>
              </a:ln>
              <a:effectLst/>
            </c:spPr>
            <c:extLst>
              <c:ext xmlns:c16="http://schemas.microsoft.com/office/drawing/2014/chart" uri="{C3380CC4-5D6E-409C-BE32-E72D297353CC}">
                <c16:uniqueId val="{00000003-2FEB-4F95-BC7E-E39589F647D6}"/>
              </c:ext>
            </c:extLst>
          </c:dPt>
          <c:dPt>
            <c:idx val="3"/>
            <c:invertIfNegative val="0"/>
            <c:bubble3D val="0"/>
            <c:spPr>
              <a:solidFill>
                <a:srgbClr val="7F9E3F"/>
              </a:solidFill>
              <a:ln>
                <a:noFill/>
              </a:ln>
              <a:effectLst/>
            </c:spPr>
            <c:extLst>
              <c:ext xmlns:c16="http://schemas.microsoft.com/office/drawing/2014/chart" uri="{C3380CC4-5D6E-409C-BE32-E72D297353CC}">
                <c16:uniqueId val="{00000005-2FEB-4F95-BC7E-E39589F647D6}"/>
              </c:ext>
            </c:extLst>
          </c:dPt>
          <c:dPt>
            <c:idx val="5"/>
            <c:invertIfNegative val="0"/>
            <c:bubble3D val="0"/>
            <c:spPr>
              <a:solidFill>
                <a:schemeClr val="bg1">
                  <a:lumMod val="75000"/>
                </a:schemeClr>
              </a:solidFill>
              <a:ln>
                <a:noFill/>
              </a:ln>
              <a:effectLst/>
            </c:spPr>
            <c:extLst>
              <c:ext xmlns:c16="http://schemas.microsoft.com/office/drawing/2014/chart" uri="{C3380CC4-5D6E-409C-BE32-E72D297353CC}">
                <c16:uniqueId val="{00000007-2FEB-4F95-BC7E-E39589F647D6}"/>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9-2FEB-4F95-BC7E-E39589F647D6}"/>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 Dem Figures'!$B$46:$B$54</c:f>
              <c:strCache>
                <c:ptCount val="9"/>
                <c:pt idx="0">
                  <c:v>Female</c:v>
                </c:pt>
                <c:pt idx="1">
                  <c:v>Male</c:v>
                </c:pt>
                <c:pt idx="3">
                  <c:v>AI/AN
NH</c:v>
                </c:pt>
                <c:pt idx="4">
                  <c:v>Asian
NH</c:v>
                </c:pt>
                <c:pt idx="5">
                  <c:v>Black
NH</c:v>
                </c:pt>
                <c:pt idx="6">
                  <c:v>Hispanic</c:v>
                </c:pt>
                <c:pt idx="7">
                  <c:v>White 
NH</c:v>
                </c:pt>
                <c:pt idx="8">
                  <c:v>Other
NH</c:v>
                </c:pt>
              </c:strCache>
            </c:strRef>
          </c:cat>
          <c:val>
            <c:numRef>
              <c:f>'Hosp Dem Figures'!$D$46:$D$54</c:f>
              <c:numCache>
                <c:formatCode>0.0</c:formatCode>
                <c:ptCount val="9"/>
                <c:pt idx="0">
                  <c:v>48.295772089324494</c:v>
                </c:pt>
                <c:pt idx="1">
                  <c:v>86.315560817860018</c:v>
                </c:pt>
                <c:pt idx="3">
                  <c:v>91.277157213606628</c:v>
                </c:pt>
                <c:pt idx="4">
                  <c:v>20.340162453665911</c:v>
                </c:pt>
                <c:pt idx="5">
                  <c:v>86.808907232966092</c:v>
                </c:pt>
                <c:pt idx="6">
                  <c:v>55.3250114249078</c:v>
                </c:pt>
                <c:pt idx="7">
                  <c:v>63.242455553373787</c:v>
                </c:pt>
              </c:numCache>
            </c:numRef>
          </c:val>
          <c:extLst>
            <c:ext xmlns:c16="http://schemas.microsoft.com/office/drawing/2014/chart" uri="{C3380CC4-5D6E-409C-BE32-E72D297353CC}">
              <c16:uniqueId val="{0000000A-2FEB-4F95-BC7E-E39589F647D6}"/>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0740690515987747E-2"/>
          <c:y val="9.9106327378947881E-2"/>
          <c:w val="0.91716457849625255"/>
          <c:h val="0.75826591299530621"/>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7F9E3F"/>
              </a:solidFill>
              <a:ln w="9525">
                <a:noFill/>
              </a:ln>
              <a:effectLst/>
            </c:spPr>
          </c:marker>
          <c:dPt>
            <c:idx val="1"/>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1-30B5-4056-97A8-C7FBDEEAA315}"/>
              </c:ext>
            </c:extLst>
          </c:dPt>
          <c:dPt>
            <c:idx val="2"/>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3-30B5-4056-97A8-C7FBDEEAA315}"/>
              </c:ext>
            </c:extLst>
          </c:dPt>
          <c:dPt>
            <c:idx val="3"/>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5-30B5-4056-97A8-C7FBDEEAA315}"/>
              </c:ext>
            </c:extLst>
          </c:dPt>
          <c:dPt>
            <c:idx val="4"/>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7-30B5-4056-97A8-C7FBDEEAA315}"/>
              </c:ext>
            </c:extLst>
          </c:dPt>
          <c:dPt>
            <c:idx val="5"/>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9-30B5-4056-97A8-C7FBDEEAA315}"/>
              </c:ext>
            </c:extLst>
          </c:dPt>
          <c:dPt>
            <c:idx val="6"/>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B-30B5-4056-97A8-C7FBDEEAA315}"/>
              </c:ext>
            </c:extLst>
          </c:dPt>
          <c:dPt>
            <c:idx val="7"/>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D-30B5-4056-97A8-C7FBDEEAA315}"/>
              </c:ext>
            </c:extLst>
          </c:dPt>
          <c:dPt>
            <c:idx val="8"/>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0F-30B5-4056-97A8-C7FBDEEAA315}"/>
              </c:ext>
            </c:extLst>
          </c:dPt>
          <c:dPt>
            <c:idx val="9"/>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1-30B5-4056-97A8-C7FBDEEAA315}"/>
              </c:ext>
            </c:extLst>
          </c:dPt>
          <c:dPt>
            <c:idx val="10"/>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3-30B5-4056-97A8-C7FBDEEAA315}"/>
              </c:ext>
            </c:extLst>
          </c:dPt>
          <c:dPt>
            <c:idx val="11"/>
            <c:marker>
              <c:symbol val="circle"/>
              <c:size val="8"/>
              <c:spPr>
                <a:solidFill>
                  <a:srgbClr val="7F9E3F"/>
                </a:solidFill>
                <a:ln w="9525">
                  <a:solidFill>
                    <a:srgbClr val="7F9E3F">
                      <a:alpha val="99000"/>
                    </a:srgbClr>
                  </a:solid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5-30B5-4056-97A8-C7FBDEEAA315}"/>
              </c:ext>
            </c:extLst>
          </c:dPt>
          <c:dPt>
            <c:idx val="12"/>
            <c:marker>
              <c:symbol val="circle"/>
              <c:size val="8"/>
              <c:spPr>
                <a:solidFill>
                  <a:srgbClr val="7F9E3F"/>
                </a:solidFill>
                <a:ln w="9525">
                  <a:noFill/>
                </a:ln>
                <a:effectLst/>
              </c:spPr>
            </c:marker>
            <c:bubble3D val="0"/>
            <c:spPr>
              <a:ln w="28575" cap="rnd">
                <a:solidFill>
                  <a:srgbClr val="7F9E3F">
                    <a:alpha val="99000"/>
                  </a:srgbClr>
                </a:solidFill>
                <a:round/>
              </a:ln>
              <a:effectLst/>
            </c:spPr>
            <c:extLst>
              <c:ext xmlns:c16="http://schemas.microsoft.com/office/drawing/2014/chart" uri="{C3380CC4-5D6E-409C-BE32-E72D297353CC}">
                <c16:uniqueId val="{00000017-30B5-4056-97A8-C7FBDEEAA315}"/>
              </c:ext>
            </c:extLst>
          </c:dPt>
          <c:dLbls>
            <c:dLbl>
              <c:idx val="0"/>
              <c:tx>
                <c:rich>
                  <a:bodyPr/>
                  <a:lstStyle/>
                  <a:p>
                    <a:fld id="{66545E7B-70AD-45B5-91E2-FB481DAE787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30B5-4056-97A8-C7FBDEEAA315}"/>
                </c:ext>
              </c:extLst>
            </c:dLbl>
            <c:dLbl>
              <c:idx val="1"/>
              <c:tx>
                <c:rich>
                  <a:bodyPr/>
                  <a:lstStyle/>
                  <a:p>
                    <a:fld id="{E89A7EEE-8DA9-401F-802B-E6EEA3B16EB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30B5-4056-97A8-C7FBDEEAA315}"/>
                </c:ext>
              </c:extLst>
            </c:dLbl>
            <c:dLbl>
              <c:idx val="2"/>
              <c:tx>
                <c:rich>
                  <a:bodyPr/>
                  <a:lstStyle/>
                  <a:p>
                    <a:fld id="{FACF050C-1C72-41AC-94A7-7E93C638F25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30B5-4056-97A8-C7FBDEEAA315}"/>
                </c:ext>
              </c:extLst>
            </c:dLbl>
            <c:dLbl>
              <c:idx val="3"/>
              <c:layout>
                <c:manualLayout>
                  <c:x val="-5.234423757118422E-2"/>
                  <c:y val="-8.8154540904969214E-2"/>
                </c:manualLayout>
              </c:layout>
              <c:tx>
                <c:rich>
                  <a:bodyPr/>
                  <a:lstStyle/>
                  <a:p>
                    <a:fld id="{35BCA615-5C34-47E5-B33A-17BD7B26B09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30B5-4056-97A8-C7FBDEEAA315}"/>
                </c:ext>
              </c:extLst>
            </c:dLbl>
            <c:dLbl>
              <c:idx val="4"/>
              <c:layout>
                <c:manualLayout>
                  <c:x val="-5.5833054252972428E-2"/>
                  <c:y val="-6.1103276324326217E-2"/>
                </c:manualLayout>
              </c:layout>
              <c:tx>
                <c:rich>
                  <a:bodyPr/>
                  <a:lstStyle/>
                  <a:p>
                    <a:fld id="{1632502B-EC14-477F-9138-BD69C036CA2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30B5-4056-97A8-C7FBDEEAA315}"/>
                </c:ext>
              </c:extLst>
            </c:dLbl>
            <c:dLbl>
              <c:idx val="5"/>
              <c:tx>
                <c:rich>
                  <a:bodyPr/>
                  <a:lstStyle/>
                  <a:p>
                    <a:fld id="{FC3029EC-560B-41D7-B370-431CDC3A7CE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30B5-4056-97A8-C7FBDEEAA315}"/>
                </c:ext>
              </c:extLst>
            </c:dLbl>
            <c:dLbl>
              <c:idx val="6"/>
              <c:tx>
                <c:rich>
                  <a:bodyPr/>
                  <a:lstStyle/>
                  <a:p>
                    <a:fld id="{AF608719-EBD0-4398-AF09-E6982A705D8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30B5-4056-97A8-C7FBDEEAA315}"/>
                </c:ext>
              </c:extLst>
            </c:dLbl>
            <c:dLbl>
              <c:idx val="7"/>
              <c:layout>
                <c:manualLayout>
                  <c:x val="-3.2501561476471215E-2"/>
                  <c:y val="-6.1103276324326217E-2"/>
                </c:manualLayout>
              </c:layout>
              <c:tx>
                <c:rich>
                  <a:bodyPr/>
                  <a:lstStyle/>
                  <a:p>
                    <a:fld id="{AD9DE2F0-243D-490E-B73A-A5202D3303C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30B5-4056-97A8-C7FBDEEAA315}"/>
                </c:ext>
              </c:extLst>
            </c:dLbl>
            <c:dLbl>
              <c:idx val="8"/>
              <c:tx>
                <c:rich>
                  <a:bodyPr/>
                  <a:lstStyle/>
                  <a:p>
                    <a:fld id="{1818304A-EE8A-447B-812D-FC8F3415E25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30B5-4056-97A8-C7FBDEEAA315}"/>
                </c:ext>
              </c:extLst>
            </c:dLbl>
            <c:dLbl>
              <c:idx val="9"/>
              <c:tx>
                <c:rich>
                  <a:bodyPr/>
                  <a:lstStyle/>
                  <a:p>
                    <a:fld id="{18561184-D27A-4A74-A290-330AC692331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30B5-4056-97A8-C7FBDEEAA315}"/>
                </c:ext>
              </c:extLst>
            </c:dLbl>
            <c:dLbl>
              <c:idx val="10"/>
              <c:layout>
                <c:manualLayout>
                  <c:x val="-5.5658613418883014E-2"/>
                  <c:y val="-6.4370390988731804E-2"/>
                </c:manualLayout>
              </c:layout>
              <c:tx>
                <c:rich>
                  <a:bodyPr/>
                  <a:lstStyle/>
                  <a:p>
                    <a:fld id="{20747FF2-EE60-4490-AEDC-77BD0FB18E1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30B5-4056-97A8-C7FBDEEAA315}"/>
                </c:ext>
              </c:extLst>
            </c:dLbl>
            <c:dLbl>
              <c:idx val="11"/>
              <c:tx>
                <c:rich>
                  <a:bodyPr/>
                  <a:lstStyle/>
                  <a:p>
                    <a:fld id="{4E094A34-BC26-402B-9924-5D143EA485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30B5-4056-97A8-C7FBDEEAA315}"/>
                </c:ext>
              </c:extLst>
            </c:dLbl>
            <c:dLbl>
              <c:idx val="12"/>
              <c:tx>
                <c:rich>
                  <a:bodyPr/>
                  <a:lstStyle/>
                  <a:p>
                    <a:fld id="{2E3CB902-4837-48D0-A79F-EC135AD549F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30B5-4056-97A8-C7FBDEEAA315}"/>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Figures'!$D$3:$D$15</c:f>
              <c:numCache>
                <c:formatCode>#,##0.0</c:formatCode>
                <c:ptCount val="13"/>
                <c:pt idx="0">
                  <c:v>12.381652042559864</c:v>
                </c:pt>
                <c:pt idx="1">
                  <c:v>12.484706234862294</c:v>
                </c:pt>
                <c:pt idx="2">
                  <c:v>14.966262892647785</c:v>
                </c:pt>
                <c:pt idx="3">
                  <c:v>19.048866294816921</c:v>
                </c:pt>
                <c:pt idx="4">
                  <c:v>64.76447878612862</c:v>
                </c:pt>
                <c:pt idx="5">
                  <c:v>102.47675425124955</c:v>
                </c:pt>
                <c:pt idx="6">
                  <c:v>91.634876039148537</c:v>
                </c:pt>
                <c:pt idx="7">
                  <c:v>75.852139877237363</c:v>
                </c:pt>
                <c:pt idx="8">
                  <c:v>70.833283937737832</c:v>
                </c:pt>
                <c:pt idx="9">
                  <c:v>71.381494675947721</c:v>
                </c:pt>
                <c:pt idx="10">
                  <c:v>65.64986138578098</c:v>
                </c:pt>
                <c:pt idx="11">
                  <c:v>89.234983675875739</c:v>
                </c:pt>
                <c:pt idx="12">
                  <c:v>90.700589842689354</c:v>
                </c:pt>
              </c:numCache>
            </c:numRef>
          </c:val>
          <c:smooth val="0"/>
          <c:extLst>
            <c:ext xmlns:c15="http://schemas.microsoft.com/office/drawing/2012/chart" uri="{02D57815-91ED-43cb-92C2-25804820EDAC}">
              <c15:datalabelsRange>
                <c15:f>'Hosp Dem Figures'!$D$3:$D$15</c15:f>
                <c15:dlblRangeCache>
                  <c:ptCount val="13"/>
                  <c:pt idx="0">
                    <c:v>12.4</c:v>
                  </c:pt>
                  <c:pt idx="1">
                    <c:v>12.5</c:v>
                  </c:pt>
                  <c:pt idx="2">
                    <c:v>15.0</c:v>
                  </c:pt>
                  <c:pt idx="3">
                    <c:v>19.0</c:v>
                  </c:pt>
                  <c:pt idx="4">
                    <c:v>64.8</c:v>
                  </c:pt>
                  <c:pt idx="5">
                    <c:v>102.5</c:v>
                  </c:pt>
                  <c:pt idx="6">
                    <c:v>91.6</c:v>
                  </c:pt>
                  <c:pt idx="7">
                    <c:v>75.9</c:v>
                  </c:pt>
                  <c:pt idx="8">
                    <c:v>70.8</c:v>
                  </c:pt>
                  <c:pt idx="9">
                    <c:v>71.4</c:v>
                  </c:pt>
                  <c:pt idx="10">
                    <c:v>65.6</c:v>
                  </c:pt>
                  <c:pt idx="11">
                    <c:v>89.2</c:v>
                  </c:pt>
                  <c:pt idx="12">
                    <c:v>90.7</c:v>
                  </c:pt>
                </c15:dlblRangeCache>
              </c15:datalabelsRange>
            </c:ext>
            <c:ext xmlns:c16="http://schemas.microsoft.com/office/drawing/2014/chart" uri="{C3380CC4-5D6E-409C-BE32-E72D297353CC}">
              <c16:uniqueId val="{00000019-30B5-4056-97A8-C7FBDEEAA315}"/>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en-US" sz="1200">
                <a:solidFill>
                  <a:sysClr val="windowText" lastClr="000000"/>
                </a:solidFill>
                <a:latin typeface="Franklin Gothic Demi Cond" panose="020B0706030402020204" pitchFamily="34" charset="0"/>
              </a:rPr>
              <a:t>Percent of Hospitalizations</a:t>
            </a:r>
          </a:p>
        </c:rich>
      </c:tx>
      <c:layout>
        <c:manualLayout>
          <c:xMode val="edge"/>
          <c:yMode val="edge"/>
          <c:x val="3.1938441082135711E-4"/>
          <c:y val="1.0251073976005967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18987237143436053"/>
          <c:y val="0.11575686607281198"/>
          <c:w val="0.76937008962437581"/>
          <c:h val="0.85944508195125624"/>
        </c:manualLayout>
      </c:layout>
      <c:barChart>
        <c:barDir val="bar"/>
        <c:grouping val="clustered"/>
        <c:varyColors val="0"/>
        <c:ser>
          <c:idx val="0"/>
          <c:order val="0"/>
          <c:spPr>
            <a:solidFill>
              <a:srgbClr val="7F9E3F"/>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'!$L$4:$L$8</c:f>
              <c:strCache>
                <c:ptCount val="5"/>
                <c:pt idx="0">
                  <c:v>Other</c:v>
                </c:pt>
                <c:pt idx="1">
                  <c:v>Pedal Cyclist</c:v>
                </c:pt>
                <c:pt idx="2">
                  <c:v>Pedestrian</c:v>
                </c:pt>
                <c:pt idx="3">
                  <c:v>Motorcyclist</c:v>
                </c:pt>
                <c:pt idx="4">
                  <c:v>Occupant</c:v>
                </c:pt>
              </c:strCache>
            </c:strRef>
          </c:cat>
          <c:val>
            <c:numRef>
              <c:f>'Subcause '!$N$4:$N$8</c:f>
              <c:numCache>
                <c:formatCode>General</c:formatCode>
                <c:ptCount val="5"/>
                <c:pt idx="0">
                  <c:v>1.3964530093562352E-2</c:v>
                </c:pt>
                <c:pt idx="1">
                  <c:v>2.541544477028348</c:v>
                </c:pt>
                <c:pt idx="2">
                  <c:v>8.0156402737047898</c:v>
                </c:pt>
                <c:pt idx="3">
                  <c:v>14.648792068146907</c:v>
                </c:pt>
                <c:pt idx="4">
                  <c:v>74.780058651026394</c:v>
                </c:pt>
              </c:numCache>
            </c:numRef>
          </c:val>
          <c:extLst>
            <c:ext xmlns:c16="http://schemas.microsoft.com/office/drawing/2014/chart" uri="{C3380CC4-5D6E-409C-BE32-E72D297353CC}">
              <c16:uniqueId val="{00000000-ABD2-4704-A12F-01CCE7ECA9F2}"/>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none"/>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663017913076435"/>
          <c:y val="0.13710190574004336"/>
          <c:w val="0.88197446367904841"/>
          <c:h val="0.76048984738526482"/>
        </c:manualLayout>
      </c:layout>
      <c:lineChart>
        <c:grouping val="standard"/>
        <c:varyColors val="0"/>
        <c:ser>
          <c:idx val="0"/>
          <c:order val="0"/>
          <c:spPr>
            <a:ln w="50800" cap="rnd">
              <a:solidFill>
                <a:srgbClr val="643275"/>
              </a:solidFill>
              <a:round/>
            </a:ln>
            <a:effectLst/>
          </c:spPr>
          <c:marker>
            <c:symbol val="circle"/>
            <c:size val="10"/>
            <c:spPr>
              <a:solidFill>
                <a:srgbClr val="643275"/>
              </a:solidFill>
              <a:ln w="9525">
                <a:solidFill>
                  <a:srgbClr val="64327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rgbClr val="643275"/>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Trends!$B$47:$B$51</c:f>
              <c:numCache>
                <c:formatCode>General</c:formatCode>
                <c:ptCount val="5"/>
                <c:pt idx="0">
                  <c:v>2018</c:v>
                </c:pt>
                <c:pt idx="1">
                  <c:v>2019</c:v>
                </c:pt>
                <c:pt idx="2">
                  <c:v>2020</c:v>
                </c:pt>
                <c:pt idx="3">
                  <c:v>2021</c:v>
                </c:pt>
                <c:pt idx="4">
                  <c:v>2022</c:v>
                </c:pt>
              </c:numCache>
            </c:numRef>
          </c:cat>
          <c:val>
            <c:numRef>
              <c:f>Trends!$C$47:$C$51</c:f>
              <c:numCache>
                <c:formatCode>#,##0</c:formatCode>
                <c:ptCount val="5"/>
                <c:pt idx="0">
                  <c:v>129849</c:v>
                </c:pt>
                <c:pt idx="1">
                  <c:v>124932</c:v>
                </c:pt>
                <c:pt idx="2">
                  <c:v>96872</c:v>
                </c:pt>
                <c:pt idx="3">
                  <c:v>105482</c:v>
                </c:pt>
                <c:pt idx="4">
                  <c:v>111991</c:v>
                </c:pt>
              </c:numCache>
            </c:numRef>
          </c:val>
          <c:smooth val="0"/>
          <c:extLst>
            <c:ext xmlns:c16="http://schemas.microsoft.com/office/drawing/2014/chart" uri="{C3380CC4-5D6E-409C-BE32-E72D297353CC}">
              <c16:uniqueId val="{00000000-68F6-4E58-887F-736909B8F784}"/>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0639496482348877"/>
          <c:w val="0.891096278085728"/>
          <c:h val="0.74736948386283841"/>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643275"/>
              </a:solidFill>
              <a:ln>
                <a:noFill/>
              </a:ln>
              <a:effectLst/>
            </c:spPr>
            <c:extLst>
              <c:ext xmlns:c16="http://schemas.microsoft.com/office/drawing/2014/chart" uri="{C3380CC4-5D6E-409C-BE32-E72D297353CC}">
                <c16:uniqueId val="{00000001-D420-4D93-B8ED-1C03A389BD5F}"/>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D420-4D93-B8ED-1C03A389BD5F}"/>
              </c:ext>
            </c:extLst>
          </c:dPt>
          <c:dPt>
            <c:idx val="5"/>
            <c:invertIfNegative val="0"/>
            <c:bubble3D val="0"/>
            <c:spPr>
              <a:solidFill>
                <a:srgbClr val="643275"/>
              </a:solidFill>
              <a:ln>
                <a:noFill/>
              </a:ln>
              <a:effectLst/>
            </c:spPr>
            <c:extLst>
              <c:ext xmlns:c16="http://schemas.microsoft.com/office/drawing/2014/chart" uri="{C3380CC4-5D6E-409C-BE32-E72D297353CC}">
                <c16:uniqueId val="{00000005-D420-4D93-B8ED-1C03A389BD5F}"/>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7-D420-4D93-B8ED-1C03A389BD5F}"/>
              </c:ext>
            </c:extLst>
          </c:dPt>
          <c:dLbls>
            <c:numFmt formatCode="#,##0.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Figures'!$B$46:$B$54</c:f>
              <c:strCache>
                <c:ptCount val="9"/>
                <c:pt idx="0">
                  <c:v>Female</c:v>
                </c:pt>
                <c:pt idx="1">
                  <c:v>Male</c:v>
                </c:pt>
                <c:pt idx="3">
                  <c:v>AI/AN</c:v>
                </c:pt>
                <c:pt idx="4">
                  <c:v>Asian</c:v>
                </c:pt>
                <c:pt idx="5">
                  <c:v>Black</c:v>
                </c:pt>
                <c:pt idx="6">
                  <c:v>Hispanic</c:v>
                </c:pt>
                <c:pt idx="7">
                  <c:v>White </c:v>
                </c:pt>
                <c:pt idx="8">
                  <c:v>Other</c:v>
                </c:pt>
              </c:strCache>
            </c:strRef>
          </c:cat>
          <c:val>
            <c:numRef>
              <c:f>'ED Dem Figures'!$D$46:$D$54</c:f>
              <c:numCache>
                <c:formatCode>#,##0.0</c:formatCode>
                <c:ptCount val="9"/>
                <c:pt idx="0">
                  <c:v>1079.9593217883266</c:v>
                </c:pt>
                <c:pt idx="1">
                  <c:v>999.85696934095756</c:v>
                </c:pt>
                <c:pt idx="3">
                  <c:v>1467.6643892564075</c:v>
                </c:pt>
                <c:pt idx="4">
                  <c:v>331.06290730506231</c:v>
                </c:pt>
                <c:pt idx="5">
                  <c:v>2174.8382873436963</c:v>
                </c:pt>
                <c:pt idx="6">
                  <c:v>745.17182559145863</c:v>
                </c:pt>
                <c:pt idx="7">
                  <c:v>736.16423861995736</c:v>
                </c:pt>
              </c:numCache>
            </c:numRef>
          </c:val>
          <c:extLst>
            <c:ext xmlns:c16="http://schemas.microsoft.com/office/drawing/2014/chart" uri="{C3380CC4-5D6E-409C-BE32-E72D297353CC}">
              <c16:uniqueId val="{00000008-D420-4D93-B8ED-1C03A389BD5F}"/>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8574053437144284E-2"/>
          <c:y val="8.3324766539227782E-2"/>
          <c:w val="0.90961814819351616"/>
          <c:h val="0.75447017817681117"/>
        </c:manualLayout>
      </c:layout>
      <c:lineChart>
        <c:grouping val="stacked"/>
        <c:varyColors val="0"/>
        <c:ser>
          <c:idx val="0"/>
          <c:order val="0"/>
          <c:spPr>
            <a:ln w="28575" cap="rnd">
              <a:solidFill>
                <a:srgbClr val="643275">
                  <a:alpha val="99000"/>
                </a:srgbClr>
              </a:solidFill>
              <a:round/>
            </a:ln>
            <a:effectLst/>
          </c:spPr>
          <c:marker>
            <c:symbol val="circle"/>
            <c:size val="8"/>
            <c:spPr>
              <a:solidFill>
                <a:srgbClr val="643275"/>
              </a:solidFill>
              <a:ln w="9525">
                <a:solidFill>
                  <a:srgbClr val="643275">
                    <a:alpha val="99000"/>
                  </a:srgbClr>
                </a:solidFill>
              </a:ln>
              <a:effectLst/>
            </c:spPr>
          </c:marker>
          <c:dLbls>
            <c:dLbl>
              <c:idx val="0"/>
              <c:tx>
                <c:rich>
                  <a:bodyPr/>
                  <a:lstStyle/>
                  <a:p>
                    <a:fld id="{28905FB6-FBFB-471E-8BD9-60414ACF66A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4B16-4BD9-B668-8C17E366FF05}"/>
                </c:ext>
              </c:extLst>
            </c:dLbl>
            <c:dLbl>
              <c:idx val="1"/>
              <c:tx>
                <c:rich>
                  <a:bodyPr/>
                  <a:lstStyle/>
                  <a:p>
                    <a:fld id="{5B21C935-6914-422E-8445-1E6842FA69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4B16-4BD9-B668-8C17E366FF05}"/>
                </c:ext>
              </c:extLst>
            </c:dLbl>
            <c:dLbl>
              <c:idx val="2"/>
              <c:tx>
                <c:rich>
                  <a:bodyPr/>
                  <a:lstStyle/>
                  <a:p>
                    <a:fld id="{5AF8CC3A-8B9F-4C8E-A0C7-00A81057E13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4B16-4BD9-B668-8C17E366FF05}"/>
                </c:ext>
              </c:extLst>
            </c:dLbl>
            <c:dLbl>
              <c:idx val="3"/>
              <c:layout>
                <c:manualLayout>
                  <c:x val="-4.7386778388733473E-2"/>
                  <c:y val="-7.803291118730242E-2"/>
                </c:manualLayout>
              </c:layout>
              <c:tx>
                <c:rich>
                  <a:bodyPr/>
                  <a:lstStyle/>
                  <a:p>
                    <a:fld id="{37FE13F5-087F-49CE-9E83-19EFC757C10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4B16-4BD9-B668-8C17E366FF05}"/>
                </c:ext>
              </c:extLst>
            </c:dLbl>
            <c:dLbl>
              <c:idx val="4"/>
              <c:layout>
                <c:manualLayout>
                  <c:x val="-6.8408712352682491E-2"/>
                  <c:y val="-6.4713851271721148E-2"/>
                </c:manualLayout>
              </c:layout>
              <c:tx>
                <c:rich>
                  <a:bodyPr/>
                  <a:lstStyle/>
                  <a:p>
                    <a:fld id="{661FFFF5-7760-4914-818E-E84F65D012A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4B16-4BD9-B668-8C17E366FF05}"/>
                </c:ext>
              </c:extLst>
            </c:dLbl>
            <c:dLbl>
              <c:idx val="5"/>
              <c:tx>
                <c:rich>
                  <a:bodyPr/>
                  <a:lstStyle/>
                  <a:p>
                    <a:fld id="{6F07ABCF-FCC9-4BDA-825B-EDDAC3EA3F6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4B16-4BD9-B668-8C17E366FF05}"/>
                </c:ext>
              </c:extLst>
            </c:dLbl>
            <c:dLbl>
              <c:idx val="6"/>
              <c:layout>
                <c:manualLayout>
                  <c:x val="-3.0908325394790704E-2"/>
                  <c:y val="-5.4724556335035215E-2"/>
                </c:manualLayout>
              </c:layout>
              <c:tx>
                <c:rich>
                  <a:bodyPr/>
                  <a:lstStyle/>
                  <a:p>
                    <a:fld id="{10193153-F7E8-444D-9E77-B7CDD5D9774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4B16-4BD9-B668-8C17E366FF05}"/>
                </c:ext>
              </c:extLst>
            </c:dLbl>
            <c:dLbl>
              <c:idx val="7"/>
              <c:layout>
                <c:manualLayout>
                  <c:x val="-3.010186546021228E-2"/>
                  <c:y val="-5.8054321313930506E-2"/>
                </c:manualLayout>
              </c:layout>
              <c:tx>
                <c:rich>
                  <a:bodyPr/>
                  <a:lstStyle/>
                  <a:p>
                    <a:fld id="{393F1139-67B4-4EA4-B045-BBC56B86B40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4B16-4BD9-B668-8C17E366FF05}"/>
                </c:ext>
              </c:extLst>
            </c:dLbl>
            <c:dLbl>
              <c:idx val="8"/>
              <c:layout>
                <c:manualLayout>
                  <c:x val="-3.6726357779962762E-2"/>
                  <c:y val="-5.4724556335035181E-2"/>
                </c:manualLayout>
              </c:layout>
              <c:tx>
                <c:rich>
                  <a:bodyPr/>
                  <a:lstStyle/>
                  <a:p>
                    <a:fld id="{D23FF4FC-000B-4BB6-82E4-B303DC3A059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4B16-4BD9-B668-8C17E366FF05}"/>
                </c:ext>
              </c:extLst>
            </c:dLbl>
            <c:dLbl>
              <c:idx val="9"/>
              <c:tx>
                <c:rich>
                  <a:bodyPr/>
                  <a:lstStyle/>
                  <a:p>
                    <a:fld id="{C568AE1A-7A9B-47D9-92BA-1573371A119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4B16-4BD9-B668-8C17E366FF05}"/>
                </c:ext>
              </c:extLst>
            </c:dLbl>
            <c:dLbl>
              <c:idx val="10"/>
              <c:tx>
                <c:rich>
                  <a:bodyPr/>
                  <a:lstStyle/>
                  <a:p>
                    <a:fld id="{6D184A66-C54E-40B6-A556-D0DFCA8917A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4B16-4BD9-B668-8C17E366FF05}"/>
                </c:ext>
              </c:extLst>
            </c:dLbl>
            <c:dLbl>
              <c:idx val="11"/>
              <c:tx>
                <c:rich>
                  <a:bodyPr/>
                  <a:lstStyle/>
                  <a:p>
                    <a:fld id="{12F635C5-D4EB-4863-8681-0A1C19DDFB6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4B16-4BD9-B668-8C17E366FF05}"/>
                </c:ext>
              </c:extLst>
            </c:dLbl>
            <c:dLbl>
              <c:idx val="12"/>
              <c:tx>
                <c:rich>
                  <a:bodyPr/>
                  <a:lstStyle/>
                  <a:p>
                    <a:fld id="{CBC3387F-291F-4D51-A1F4-E2010C8EAF1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4B16-4BD9-B668-8C17E366FF05}"/>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Figures'!$D$3:$D$15</c:f>
              <c:numCache>
                <c:formatCode>#,##0.0</c:formatCode>
                <c:ptCount val="13"/>
                <c:pt idx="0">
                  <c:v>528.28382048255423</c:v>
                </c:pt>
                <c:pt idx="1">
                  <c:v>493.14589627706061</c:v>
                </c:pt>
                <c:pt idx="2">
                  <c:v>517.04499803863189</c:v>
                </c:pt>
                <c:pt idx="3">
                  <c:v>567.59668787837302</c:v>
                </c:pt>
                <c:pt idx="4">
                  <c:v>1504.8629432231403</c:v>
                </c:pt>
                <c:pt idx="5">
                  <c:v>1872.3647837377489</c:v>
                </c:pt>
                <c:pt idx="6">
                  <c:v>1617.098316991317</c:v>
                </c:pt>
                <c:pt idx="7">
                  <c:v>1283.447663864556</c:v>
                </c:pt>
                <c:pt idx="8">
                  <c:v>1023.2297606487025</c:v>
                </c:pt>
                <c:pt idx="9">
                  <c:v>826.14226813604512</c:v>
                </c:pt>
                <c:pt idx="10">
                  <c:v>613.51466059834388</c:v>
                </c:pt>
                <c:pt idx="11">
                  <c:v>538.43783563307852</c:v>
                </c:pt>
                <c:pt idx="12">
                  <c:v>682.85412225515176</c:v>
                </c:pt>
              </c:numCache>
            </c:numRef>
          </c:val>
          <c:smooth val="0"/>
          <c:extLst>
            <c:ext xmlns:c15="http://schemas.microsoft.com/office/drawing/2012/chart" uri="{02D57815-91ED-43cb-92C2-25804820EDAC}">
              <c15:datalabelsRange>
                <c15:f>'ED Dem Figures'!$D$3:$D$15</c15:f>
                <c15:dlblRangeCache>
                  <c:ptCount val="13"/>
                  <c:pt idx="0">
                    <c:v>528.3</c:v>
                  </c:pt>
                  <c:pt idx="1">
                    <c:v>493.1</c:v>
                  </c:pt>
                  <c:pt idx="2">
                    <c:v>517.0</c:v>
                  </c:pt>
                  <c:pt idx="3">
                    <c:v>567.6</c:v>
                  </c:pt>
                  <c:pt idx="4">
                    <c:v>1,504.9</c:v>
                  </c:pt>
                  <c:pt idx="5">
                    <c:v>1,872.4</c:v>
                  </c:pt>
                  <c:pt idx="6">
                    <c:v>1,617.1</c:v>
                  </c:pt>
                  <c:pt idx="7">
                    <c:v>1,283.4</c:v>
                  </c:pt>
                  <c:pt idx="8">
                    <c:v>1,023.2</c:v>
                  </c:pt>
                  <c:pt idx="9">
                    <c:v>826.1</c:v>
                  </c:pt>
                  <c:pt idx="10">
                    <c:v>613.5</c:v>
                  </c:pt>
                  <c:pt idx="11">
                    <c:v>538.4</c:v>
                  </c:pt>
                  <c:pt idx="12">
                    <c:v>682.9</c:v>
                  </c:pt>
                </c15:dlblRangeCache>
              </c15:datalabelsRange>
            </c:ext>
            <c:ext xmlns:c16="http://schemas.microsoft.com/office/drawing/2014/chart" uri="{C3380CC4-5D6E-409C-BE32-E72D297353CC}">
              <c16:uniqueId val="{0000000D-4B16-4BD9-B668-8C17E366FF05}"/>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majorUnit val="400"/>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en-US" sz="1200">
                <a:solidFill>
                  <a:sysClr val="windowText" lastClr="000000"/>
                </a:solidFill>
                <a:latin typeface="Franklin Gothic Demi Cond" panose="020B0706030402020204" pitchFamily="34" charset="0"/>
              </a:rPr>
              <a:t>Percent of ED Visits</a:t>
            </a:r>
            <a:r>
              <a:rPr lang="en-US" sz="1200" baseline="0">
                <a:solidFill>
                  <a:sysClr val="windowText" lastClr="000000"/>
                </a:solidFill>
                <a:latin typeface="Franklin Gothic Demi Cond" panose="020B0706030402020204" pitchFamily="34" charset="0"/>
              </a:rPr>
              <a:t> </a:t>
            </a:r>
            <a:endParaRPr lang="en-US" sz="1200">
              <a:solidFill>
                <a:sysClr val="windowText" lastClr="000000"/>
              </a:solidFill>
              <a:latin typeface="Franklin Gothic Demi Cond" panose="020B0706030402020204" pitchFamily="34" charset="0"/>
            </a:endParaRPr>
          </a:p>
        </c:rich>
      </c:tx>
      <c:layout>
        <c:manualLayout>
          <c:xMode val="edge"/>
          <c:yMode val="edge"/>
          <c:x val="3.193570867550917E-4"/>
          <c:y val="5.0375964689367029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21860530120116206"/>
          <c:y val="7.8510782339020049E-2"/>
          <c:w val="0.72762837206302156"/>
          <c:h val="0.88308491888402552"/>
        </c:manualLayout>
      </c:layout>
      <c:barChart>
        <c:barDir val="bar"/>
        <c:grouping val="clustered"/>
        <c:varyColors val="0"/>
        <c:ser>
          <c:idx val="0"/>
          <c:order val="0"/>
          <c:spPr>
            <a:solidFill>
              <a:srgbClr val="643275"/>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'!$A$3:$A$7</c:f>
              <c:strCache>
                <c:ptCount val="5"/>
                <c:pt idx="0">
                  <c:v>Other</c:v>
                </c:pt>
                <c:pt idx="1">
                  <c:v>Pedestrian</c:v>
                </c:pt>
                <c:pt idx="2">
                  <c:v>Pedal Cyclist</c:v>
                </c:pt>
                <c:pt idx="3">
                  <c:v>Motorcyclist</c:v>
                </c:pt>
                <c:pt idx="4">
                  <c:v>Occupant</c:v>
                </c:pt>
              </c:strCache>
            </c:strRef>
          </c:cat>
          <c:val>
            <c:numRef>
              <c:f>'Subcause '!$D$3:$D$7</c:f>
              <c:numCache>
                <c:formatCode>General</c:formatCode>
                <c:ptCount val="5"/>
                <c:pt idx="0">
                  <c:v>1.510587440798301E-2</c:v>
                </c:pt>
                <c:pt idx="1">
                  <c:v>1.3497543073956584</c:v>
                </c:pt>
                <c:pt idx="2">
                  <c:v>1.4439438772336701</c:v>
                </c:pt>
                <c:pt idx="3">
                  <c:v>3.39171309501595</c:v>
                </c:pt>
                <c:pt idx="4">
                  <c:v>93.799482845946741</c:v>
                </c:pt>
              </c:numCache>
            </c:numRef>
          </c:val>
          <c:extLst>
            <c:ext xmlns:c16="http://schemas.microsoft.com/office/drawing/2014/chart" uri="{C3380CC4-5D6E-409C-BE32-E72D297353CC}">
              <c16:uniqueId val="{00000000-1B2B-496E-8E70-1B7D51AFEBE1}"/>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none"/>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3674463470576604"/>
          <c:y val="3.0249666936081897E-2"/>
          <c:w val="0.63211926308401645"/>
          <c:h val="0.94454227728384987"/>
        </c:manualLayout>
      </c:layout>
      <c:barChart>
        <c:barDir val="bar"/>
        <c:grouping val="clustered"/>
        <c:varyColors val="0"/>
        <c:ser>
          <c:idx val="0"/>
          <c:order val="1"/>
          <c:spPr>
            <a:solidFill>
              <a:schemeClr val="bg1">
                <a:lumMod val="75000"/>
              </a:schemeClr>
            </a:solidFill>
            <a:ln>
              <a:solidFill>
                <a:schemeClr val="bg1">
                  <a:lumMod val="75000"/>
                </a:schemeClr>
              </a:solidFill>
            </a:ln>
            <a:effectLst/>
          </c:spPr>
          <c:invertIfNegative val="0"/>
          <c:dPt>
            <c:idx val="0"/>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1-A796-404F-9D2C-B867DD6EB2B0}"/>
              </c:ext>
            </c:extLst>
          </c:dPt>
          <c:dPt>
            <c:idx val="1"/>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3-A796-404F-9D2C-B867DD6EB2B0}"/>
              </c:ext>
            </c:extLst>
          </c:dPt>
          <c:dPt>
            <c:idx val="2"/>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5-A796-404F-9D2C-B867DD6EB2B0}"/>
              </c:ext>
            </c:extLst>
          </c:dPt>
          <c:dPt>
            <c:idx val="3"/>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7-A796-404F-9D2C-B867DD6EB2B0}"/>
              </c:ext>
            </c:extLst>
          </c:dPt>
          <c:dPt>
            <c:idx val="4"/>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9-A796-404F-9D2C-B867DD6EB2B0}"/>
              </c:ext>
            </c:extLst>
          </c:dPt>
          <c:dPt>
            <c:idx val="5"/>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B-A796-404F-9D2C-B867DD6EB2B0}"/>
              </c:ext>
            </c:extLst>
          </c:dPt>
          <c:dPt>
            <c:idx val="6"/>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D-A796-404F-9D2C-B867DD6EB2B0}"/>
              </c:ext>
            </c:extLst>
          </c:dPt>
          <c:dPt>
            <c:idx val="8"/>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F-A796-404F-9D2C-B867DD6EB2B0}"/>
              </c:ext>
            </c:extLst>
          </c:dPt>
          <c:dPt>
            <c:idx val="9"/>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11-A796-404F-9D2C-B867DD6EB2B0}"/>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'Seatbelt Use Background -BRFSS'!$O$12:$O$21</c:f>
              <c:strCache>
                <c:ptCount val="10"/>
                <c:pt idx="0">
                  <c:v>Male</c:v>
                </c:pt>
                <c:pt idx="1">
                  <c:v>Female</c:v>
                </c:pt>
                <c:pt idx="2">
                  <c:v>18-34</c:v>
                </c:pt>
                <c:pt idx="3">
                  <c:v>35-44</c:v>
                </c:pt>
                <c:pt idx="4">
                  <c:v>45-54</c:v>
                </c:pt>
                <c:pt idx="5">
                  <c:v>55-64</c:v>
                </c:pt>
                <c:pt idx="6">
                  <c:v>65-74</c:v>
                </c:pt>
                <c:pt idx="7">
                  <c:v>75+</c:v>
                </c:pt>
                <c:pt idx="8">
                  <c:v>Disability</c:v>
                </c:pt>
                <c:pt idx="9">
                  <c:v>No Disability</c:v>
                </c:pt>
              </c:strCache>
            </c:strRef>
          </c:cat>
          <c:val>
            <c:numRef>
              <c:f>'Seatbelt Use Background -BRFSS'!$P$12:$P$21</c:f>
              <c:numCache>
                <c:formatCode>General</c:formatCode>
                <c:ptCount val="10"/>
                <c:pt idx="0">
                  <c:v>91</c:v>
                </c:pt>
                <c:pt idx="1">
                  <c:v>95.4</c:v>
                </c:pt>
                <c:pt idx="2">
                  <c:v>89.9</c:v>
                </c:pt>
                <c:pt idx="3">
                  <c:v>93.7</c:v>
                </c:pt>
                <c:pt idx="4">
                  <c:v>93.9</c:v>
                </c:pt>
                <c:pt idx="5">
                  <c:v>95.6</c:v>
                </c:pt>
                <c:pt idx="6">
                  <c:v>94.9</c:v>
                </c:pt>
                <c:pt idx="7">
                  <c:v>94.6</c:v>
                </c:pt>
                <c:pt idx="8">
                  <c:v>93.7</c:v>
                </c:pt>
                <c:pt idx="9">
                  <c:v>93.1</c:v>
                </c:pt>
              </c:numCache>
            </c:numRef>
          </c:val>
          <c:extLst>
            <c:ext xmlns:c16="http://schemas.microsoft.com/office/drawing/2014/chart" uri="{C3380CC4-5D6E-409C-BE32-E72D297353CC}">
              <c16:uniqueId val="{00000012-A796-404F-9D2C-B867DD6EB2B0}"/>
            </c:ext>
          </c:extLst>
        </c:ser>
        <c:dLbls>
          <c:showLegendKey val="0"/>
          <c:showVal val="0"/>
          <c:showCatName val="0"/>
          <c:showSerName val="0"/>
          <c:showPercent val="0"/>
          <c:showBubbleSize val="0"/>
        </c:dLbls>
        <c:gapWidth val="35"/>
        <c:axId val="2111233615"/>
        <c:axId val="2111227375"/>
      </c:barChart>
      <c:scatterChart>
        <c:scatterStyle val="smoothMarker"/>
        <c:varyColors val="0"/>
        <c:ser>
          <c:idx val="1"/>
          <c:order val="0"/>
          <c:tx>
            <c:strRef>
              <c:f>'Seatbelt Use Background -BRFSS'!$Q$12:$Q$13</c:f>
              <c:strCache>
                <c:ptCount val="2"/>
                <c:pt idx="0">
                  <c:v>93.3</c:v>
                </c:pt>
                <c:pt idx="1">
                  <c:v>93.3</c:v>
                </c:pt>
              </c:strCache>
            </c:strRef>
          </c:tx>
          <c:spPr>
            <a:ln w="28575" cap="rnd">
              <a:solidFill>
                <a:srgbClr val="FA8606">
                  <a:alpha val="50000"/>
                </a:srgbClr>
              </a:solidFill>
              <a:round/>
            </a:ln>
            <a:effectLst/>
          </c:spPr>
          <c:marker>
            <c:symbol val="none"/>
          </c:marker>
          <c:xVal>
            <c:numRef>
              <c:f>'Seatbelt Use Background -BRFSS'!$Q$12:$Q$13</c:f>
              <c:numCache>
                <c:formatCode>General</c:formatCode>
                <c:ptCount val="2"/>
                <c:pt idx="0">
                  <c:v>93.3</c:v>
                </c:pt>
                <c:pt idx="1">
                  <c:v>93.3</c:v>
                </c:pt>
              </c:numCache>
            </c:numRef>
          </c:xVal>
          <c:yVal>
            <c:numLit>
              <c:formatCode>General</c:formatCode>
              <c:ptCount val="2"/>
              <c:pt idx="0">
                <c:v>0</c:v>
              </c:pt>
              <c:pt idx="1">
                <c:v>1.2</c:v>
              </c:pt>
            </c:numLit>
          </c:yVal>
          <c:smooth val="1"/>
          <c:extLst>
            <c:ext xmlns:c16="http://schemas.microsoft.com/office/drawing/2014/chart" uri="{C3380CC4-5D6E-409C-BE32-E72D297353CC}">
              <c16:uniqueId val="{00000013-A796-404F-9D2C-B867DD6EB2B0}"/>
            </c:ext>
          </c:extLst>
        </c:ser>
        <c:dLbls>
          <c:showLegendKey val="0"/>
          <c:showVal val="0"/>
          <c:showCatName val="0"/>
          <c:showSerName val="0"/>
          <c:showPercent val="0"/>
          <c:showBubbleSize val="0"/>
        </c:dLbls>
        <c:axId val="1428444191"/>
        <c:axId val="1905763727"/>
      </c:scatterChart>
      <c:valAx>
        <c:axId val="2111227375"/>
        <c:scaling>
          <c:orientation val="minMax"/>
        </c:scaling>
        <c:delete val="1"/>
        <c:axPos val="t"/>
        <c:numFmt formatCode="General" sourceLinked="1"/>
        <c:majorTickMark val="none"/>
        <c:minorTickMark val="none"/>
        <c:tickLblPos val="nextTo"/>
        <c:crossAx val="2111233615"/>
        <c:crosses val="autoZero"/>
        <c:crossBetween val="between"/>
      </c:valAx>
      <c:catAx>
        <c:axId val="2111233615"/>
        <c:scaling>
          <c:orientation val="maxMin"/>
        </c:scaling>
        <c:delete val="0"/>
        <c:axPos val="l"/>
        <c:numFmt formatCode="General" sourceLinked="1"/>
        <c:majorTickMark val="out"/>
        <c:minorTickMark val="none"/>
        <c:tickLblPos val="nextTo"/>
        <c:spPr>
          <a:solidFill>
            <a:sysClr val="window" lastClr="FFFFFF"/>
          </a:solidFill>
          <a:ln w="9525" cap="flat" cmpd="sng" algn="ctr">
            <a:no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2111227375"/>
        <c:crosses val="autoZero"/>
        <c:auto val="1"/>
        <c:lblAlgn val="ctr"/>
        <c:lblOffset val="100"/>
        <c:tickMarkSkip val="1"/>
        <c:noMultiLvlLbl val="0"/>
      </c:catAx>
      <c:valAx>
        <c:axId val="1905763727"/>
        <c:scaling>
          <c:orientation val="minMax"/>
          <c:max val="1"/>
        </c:scaling>
        <c:delete val="1"/>
        <c:axPos val="r"/>
        <c:numFmt formatCode="General" sourceLinked="1"/>
        <c:majorTickMark val="out"/>
        <c:minorTickMark val="none"/>
        <c:tickLblPos val="nextTo"/>
        <c:crossAx val="1428444191"/>
        <c:crosses val="max"/>
        <c:crossBetween val="midCat"/>
      </c:valAx>
      <c:valAx>
        <c:axId val="1428444191"/>
        <c:scaling>
          <c:orientation val="minMax"/>
        </c:scaling>
        <c:delete val="1"/>
        <c:axPos val="b"/>
        <c:numFmt formatCode="General" sourceLinked="1"/>
        <c:majorTickMark val="out"/>
        <c:minorTickMark val="none"/>
        <c:tickLblPos val="nextTo"/>
        <c:crossAx val="1905763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A51C-493C-A34C-6ED3900F9F4C}"/>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A51C-493C-A34C-6ED3900F9F4C}"/>
              </c:ext>
            </c:extLst>
          </c:dPt>
          <c:dPt>
            <c:idx val="2"/>
            <c:invertIfNegative val="0"/>
            <c:bubble3D val="0"/>
            <c:spPr>
              <a:solidFill>
                <a:srgbClr val="17375E"/>
              </a:solidFill>
              <a:ln>
                <a:noFill/>
              </a:ln>
              <a:effectLst/>
            </c:spPr>
            <c:extLst>
              <c:ext xmlns:c16="http://schemas.microsoft.com/office/drawing/2014/chart" uri="{C3380CC4-5D6E-409C-BE32-E72D297353CC}">
                <c16:uniqueId val="{00000005-A51C-493C-A34C-6ED3900F9F4C}"/>
              </c:ext>
            </c:extLst>
          </c:dPt>
          <c:dPt>
            <c:idx val="3"/>
            <c:invertIfNegative val="0"/>
            <c:bubble3D val="0"/>
            <c:spPr>
              <a:solidFill>
                <a:srgbClr val="17375E"/>
              </a:solidFill>
              <a:ln>
                <a:noFill/>
              </a:ln>
              <a:effectLst/>
            </c:spPr>
            <c:extLst>
              <c:ext xmlns:c16="http://schemas.microsoft.com/office/drawing/2014/chart" uri="{C3380CC4-5D6E-409C-BE32-E72D297353CC}">
                <c16:uniqueId val="{00000007-A51C-493C-A34C-6ED3900F9F4C}"/>
              </c:ext>
            </c:extLst>
          </c:dPt>
          <c:dPt>
            <c:idx val="4"/>
            <c:invertIfNegative val="0"/>
            <c:bubble3D val="0"/>
            <c:spPr>
              <a:solidFill>
                <a:srgbClr val="17375E"/>
              </a:solidFill>
              <a:ln>
                <a:noFill/>
              </a:ln>
              <a:effectLst/>
            </c:spPr>
            <c:extLst>
              <c:ext xmlns:c16="http://schemas.microsoft.com/office/drawing/2014/chart" uri="{C3380CC4-5D6E-409C-BE32-E72D297353CC}">
                <c16:uniqueId val="{00000009-A51C-493C-A34C-6ED3900F9F4C}"/>
              </c:ext>
            </c:extLst>
          </c:dPt>
          <c:dPt>
            <c:idx val="5"/>
            <c:invertIfNegative val="0"/>
            <c:bubble3D val="0"/>
            <c:spPr>
              <a:solidFill>
                <a:srgbClr val="17375E"/>
              </a:solidFill>
              <a:ln>
                <a:noFill/>
              </a:ln>
              <a:effectLst/>
            </c:spPr>
            <c:extLst>
              <c:ext xmlns:c16="http://schemas.microsoft.com/office/drawing/2014/chart" uri="{C3380CC4-5D6E-409C-BE32-E72D297353CC}">
                <c16:uniqueId val="{0000000B-A51C-493C-A34C-6ED3900F9F4C}"/>
              </c:ext>
            </c:extLst>
          </c:dPt>
          <c:dPt>
            <c:idx val="6"/>
            <c:invertIfNegative val="0"/>
            <c:bubble3D val="0"/>
            <c:spPr>
              <a:solidFill>
                <a:srgbClr val="17375E"/>
              </a:solidFill>
              <a:ln>
                <a:noFill/>
              </a:ln>
              <a:effectLst/>
            </c:spPr>
            <c:extLst>
              <c:ext xmlns:c16="http://schemas.microsoft.com/office/drawing/2014/chart" uri="{C3380CC4-5D6E-409C-BE32-E72D297353CC}">
                <c16:uniqueId val="{0000000D-A51C-493C-A34C-6ED3900F9F4C}"/>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F-A51C-493C-A34C-6ED3900F9F4C}"/>
              </c:ext>
            </c:extLst>
          </c:dPt>
          <c:dPt>
            <c:idx val="8"/>
            <c:invertIfNegative val="0"/>
            <c:bubble3D val="0"/>
            <c:spPr>
              <a:solidFill>
                <a:schemeClr val="bg1">
                  <a:lumMod val="75000"/>
                </a:schemeClr>
              </a:solidFill>
              <a:ln>
                <a:noFill/>
              </a:ln>
              <a:effectLst/>
            </c:spPr>
            <c:extLst>
              <c:ext xmlns:c16="http://schemas.microsoft.com/office/drawing/2014/chart" uri="{C3380CC4-5D6E-409C-BE32-E72D297353CC}">
                <c16:uniqueId val="{00000011-A51C-493C-A34C-6ED3900F9F4C}"/>
              </c:ext>
            </c:extLst>
          </c:dPt>
          <c:dPt>
            <c:idx val="9"/>
            <c:invertIfNegative val="0"/>
            <c:bubble3D val="0"/>
            <c:spPr>
              <a:solidFill>
                <a:schemeClr val="bg1">
                  <a:lumMod val="75000"/>
                </a:schemeClr>
              </a:solidFill>
              <a:ln>
                <a:noFill/>
              </a:ln>
              <a:effectLst/>
            </c:spPr>
            <c:extLst>
              <c:ext xmlns:c16="http://schemas.microsoft.com/office/drawing/2014/chart" uri="{C3380CC4-5D6E-409C-BE32-E72D297353CC}">
                <c16:uniqueId val="{00000013-A51C-493C-A34C-6ED3900F9F4C}"/>
              </c:ext>
            </c:extLst>
          </c:dPt>
          <c:dPt>
            <c:idx val="10"/>
            <c:invertIfNegative val="0"/>
            <c:bubble3D val="0"/>
            <c:spPr>
              <a:solidFill>
                <a:srgbClr val="17375E"/>
              </a:solidFill>
              <a:ln>
                <a:noFill/>
              </a:ln>
              <a:effectLst/>
            </c:spPr>
            <c:extLst>
              <c:ext xmlns:c16="http://schemas.microsoft.com/office/drawing/2014/chart" uri="{C3380CC4-5D6E-409C-BE32-E72D297353CC}">
                <c16:uniqueId val="{00000015-A51C-493C-A34C-6ED3900F9F4C}"/>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'Seatbelt Use Background -BRFSS'!$S$12:$S$22</c:f>
              <c:strCache>
                <c:ptCount val="11"/>
                <c:pt idx="0">
                  <c:v>Income &lt;15K</c:v>
                </c:pt>
                <c:pt idx="1">
                  <c:v>Income 15-24.9K</c:v>
                </c:pt>
                <c:pt idx="2">
                  <c:v>Income 25-34.9K</c:v>
                </c:pt>
                <c:pt idx="3">
                  <c:v>Income 35-49.9K</c:v>
                </c:pt>
                <c:pt idx="4">
                  <c:v>Income 50-74.9K</c:v>
                </c:pt>
                <c:pt idx="5">
                  <c:v>Income 75K+</c:v>
                </c:pt>
                <c:pt idx="6">
                  <c:v>Veteran </c:v>
                </c:pt>
                <c:pt idx="7">
                  <c:v>Non-Veteran</c:v>
                </c:pt>
                <c:pt idx="8">
                  <c:v>Urban</c:v>
                </c:pt>
                <c:pt idx="9">
                  <c:v>Suburban</c:v>
                </c:pt>
                <c:pt idx="10">
                  <c:v>Rural </c:v>
                </c:pt>
              </c:strCache>
            </c:strRef>
          </c:cat>
          <c:val>
            <c:numRef>
              <c:f>'Seatbelt Use Background -BRFSS'!$T$12:$T$22</c:f>
              <c:numCache>
                <c:formatCode>General</c:formatCode>
                <c:ptCount val="11"/>
                <c:pt idx="0">
                  <c:v>95.1</c:v>
                </c:pt>
                <c:pt idx="1">
                  <c:v>94.9</c:v>
                </c:pt>
                <c:pt idx="2">
                  <c:v>90.9</c:v>
                </c:pt>
                <c:pt idx="3">
                  <c:v>92.6</c:v>
                </c:pt>
                <c:pt idx="4">
                  <c:v>91.8</c:v>
                </c:pt>
                <c:pt idx="5">
                  <c:v>93.1</c:v>
                </c:pt>
                <c:pt idx="6">
                  <c:v>91.5</c:v>
                </c:pt>
                <c:pt idx="7">
                  <c:v>93.5</c:v>
                </c:pt>
                <c:pt idx="8">
                  <c:v>93.6</c:v>
                </c:pt>
                <c:pt idx="9">
                  <c:v>94.3</c:v>
                </c:pt>
                <c:pt idx="10">
                  <c:v>92.2</c:v>
                </c:pt>
              </c:numCache>
            </c:numRef>
          </c:val>
          <c:extLst>
            <c:ext xmlns:c16="http://schemas.microsoft.com/office/drawing/2014/chart" uri="{C3380CC4-5D6E-409C-BE32-E72D297353CC}">
              <c16:uniqueId val="{00000016-A51C-493C-A34C-6ED3900F9F4C}"/>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'Seatbelt Use Background -BRFSS'!$Q$12:$Q$13</c:f>
              <c:numCache>
                <c:formatCode>General</c:formatCode>
                <c:ptCount val="2"/>
                <c:pt idx="0">
                  <c:v>93.3</c:v>
                </c:pt>
                <c:pt idx="1">
                  <c:v>93.3</c:v>
                </c:pt>
              </c:numCache>
            </c:numRef>
          </c:xVal>
          <c:yVal>
            <c:numLit>
              <c:formatCode>General</c:formatCode>
              <c:ptCount val="2"/>
              <c:pt idx="0">
                <c:v>0</c:v>
              </c:pt>
              <c:pt idx="1">
                <c:v>1</c:v>
              </c:pt>
            </c:numLit>
          </c:yVal>
          <c:smooth val="0"/>
          <c:extLst>
            <c:ext xmlns:c16="http://schemas.microsoft.com/office/drawing/2014/chart" uri="{C3380CC4-5D6E-409C-BE32-E72D297353CC}">
              <c16:uniqueId val="{00000017-A51C-493C-A34C-6ED3900F9F4C}"/>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3911881161736682"/>
          <c:y val="3.0249666936081897E-2"/>
          <c:w val="0.52974505644799585"/>
          <c:h val="0.94454227728384987"/>
        </c:manualLayout>
      </c:layout>
      <c:barChart>
        <c:barDir val="bar"/>
        <c:grouping val="clustered"/>
        <c:varyColors val="0"/>
        <c:ser>
          <c:idx val="0"/>
          <c:order val="1"/>
          <c:spPr>
            <a:solidFill>
              <a:srgbClr val="17375E"/>
            </a:solidFill>
            <a:ln>
              <a:solidFill>
                <a:schemeClr val="bg1">
                  <a:lumMod val="75000"/>
                </a:schemeClr>
              </a:solidFill>
            </a:ln>
            <a:effectLst/>
          </c:spPr>
          <c:invertIfNegative val="0"/>
          <c:dPt>
            <c:idx val="0"/>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1-DA22-4F07-9AEE-79015A99A625}"/>
              </c:ext>
            </c:extLst>
          </c:dPt>
          <c:dPt>
            <c:idx val="1"/>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3-DA22-4F07-9AEE-79015A99A625}"/>
              </c:ext>
            </c:extLst>
          </c:dPt>
          <c:dPt>
            <c:idx val="3"/>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5-DA22-4F07-9AEE-79015A99A625}"/>
              </c:ext>
            </c:extLst>
          </c:dPt>
          <c:dPt>
            <c:idx val="4"/>
            <c:invertIfNegative val="0"/>
            <c:bubble3D val="0"/>
            <c:spPr>
              <a:solidFill>
                <a:srgbClr val="17375E"/>
              </a:solidFill>
              <a:ln>
                <a:solidFill>
                  <a:schemeClr val="bg1">
                    <a:lumMod val="75000"/>
                  </a:schemeClr>
                </a:solidFill>
              </a:ln>
              <a:effectLst/>
            </c:spPr>
            <c:extLst>
              <c:ext xmlns:c16="http://schemas.microsoft.com/office/drawing/2014/chart" uri="{C3380CC4-5D6E-409C-BE32-E72D297353CC}">
                <c16:uniqueId val="{00000007-DA22-4F07-9AEE-79015A99A625}"/>
              </c:ext>
            </c:extLst>
          </c:dPt>
          <c:dPt>
            <c:idx val="5"/>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9-DA22-4F07-9AEE-79015A99A625}"/>
              </c:ext>
            </c:extLst>
          </c:dPt>
          <c:dPt>
            <c:idx val="6"/>
            <c:invertIfNegative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B-DA22-4F07-9AEE-79015A99A625}"/>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'Drink and Drive -BRFSS'!$O$12:$O$21</c:f>
              <c:strCache>
                <c:ptCount val="7"/>
                <c:pt idx="0">
                  <c:v>Male</c:v>
                </c:pt>
                <c:pt idx="1">
                  <c:v>Female</c:v>
                </c:pt>
                <c:pt idx="2">
                  <c:v>18-34</c:v>
                </c:pt>
                <c:pt idx="3">
                  <c:v>45-54</c:v>
                </c:pt>
                <c:pt idx="4">
                  <c:v>H.S. or G.E.D.</c:v>
                </c:pt>
                <c:pt idx="5">
                  <c:v>Some Post-H.S.</c:v>
                </c:pt>
                <c:pt idx="6">
                  <c:v>College Graduate</c:v>
                </c:pt>
              </c:strCache>
            </c:strRef>
          </c:cat>
          <c:val>
            <c:numRef>
              <c:f>'Drink and Drive -BRFSS'!$P$12:$P$18</c:f>
              <c:numCache>
                <c:formatCode>General</c:formatCode>
                <c:ptCount val="7"/>
                <c:pt idx="0">
                  <c:v>4.3</c:v>
                </c:pt>
                <c:pt idx="1">
                  <c:v>2.7</c:v>
                </c:pt>
                <c:pt idx="2">
                  <c:v>4.0999999999999996</c:v>
                </c:pt>
                <c:pt idx="3">
                  <c:v>3.1</c:v>
                </c:pt>
                <c:pt idx="4">
                  <c:v>4.2</c:v>
                </c:pt>
                <c:pt idx="5">
                  <c:v>1.6</c:v>
                </c:pt>
                <c:pt idx="6">
                  <c:v>1.2</c:v>
                </c:pt>
              </c:numCache>
            </c:numRef>
          </c:val>
          <c:extLst>
            <c:ext xmlns:c16="http://schemas.microsoft.com/office/drawing/2014/chart" uri="{C3380CC4-5D6E-409C-BE32-E72D297353CC}">
              <c16:uniqueId val="{0000000C-DA22-4F07-9AEE-79015A99A625}"/>
            </c:ext>
          </c:extLst>
        </c:ser>
        <c:dLbls>
          <c:showLegendKey val="0"/>
          <c:showVal val="1"/>
          <c:showCatName val="0"/>
          <c:showSerName val="0"/>
          <c:showPercent val="0"/>
          <c:showBubbleSize val="0"/>
        </c:dLbls>
        <c:gapWidth val="35"/>
        <c:axId val="2111233615"/>
        <c:axId val="2111227375"/>
      </c:barChart>
      <c:scatterChart>
        <c:scatterStyle val="smoothMarker"/>
        <c:varyColors val="0"/>
        <c:ser>
          <c:idx val="1"/>
          <c:order val="0"/>
          <c:tx>
            <c:strRef>
              <c:f>'Drink and Drive -BRFSS'!$Q$12:$Q$13</c:f>
              <c:strCache>
                <c:ptCount val="2"/>
                <c:pt idx="0">
                  <c:v>3.5</c:v>
                </c:pt>
                <c:pt idx="1">
                  <c:v>3.5</c:v>
                </c:pt>
              </c:strCache>
            </c:strRef>
          </c:tx>
          <c:spPr>
            <a:ln w="28575" cap="rnd">
              <a:solidFill>
                <a:srgbClr val="FA8606">
                  <a:alpha val="50000"/>
                </a:srgbClr>
              </a:solidFill>
              <a:round/>
            </a:ln>
            <a:effectLst/>
          </c:spPr>
          <c:marker>
            <c:symbol val="none"/>
          </c:marker>
          <c:dLbls>
            <c:delete val="1"/>
          </c:dLbls>
          <c:xVal>
            <c:numRef>
              <c:f>'Drink and Drive -BRFSS'!$Q$12:$Q$13</c:f>
              <c:numCache>
                <c:formatCode>General</c:formatCode>
                <c:ptCount val="2"/>
                <c:pt idx="0">
                  <c:v>3.5</c:v>
                </c:pt>
                <c:pt idx="1">
                  <c:v>3.5</c:v>
                </c:pt>
              </c:numCache>
            </c:numRef>
          </c:xVal>
          <c:yVal>
            <c:numLit>
              <c:formatCode>General</c:formatCode>
              <c:ptCount val="2"/>
              <c:pt idx="0">
                <c:v>0</c:v>
              </c:pt>
              <c:pt idx="1">
                <c:v>1.2</c:v>
              </c:pt>
            </c:numLit>
          </c:yVal>
          <c:smooth val="1"/>
          <c:extLst>
            <c:ext xmlns:c16="http://schemas.microsoft.com/office/drawing/2014/chart" uri="{C3380CC4-5D6E-409C-BE32-E72D297353CC}">
              <c16:uniqueId val="{0000000D-DA22-4F07-9AEE-79015A99A625}"/>
            </c:ext>
          </c:extLst>
        </c:ser>
        <c:dLbls>
          <c:showLegendKey val="0"/>
          <c:showVal val="1"/>
          <c:showCatName val="0"/>
          <c:showSerName val="0"/>
          <c:showPercent val="0"/>
          <c:showBubbleSize val="0"/>
        </c:dLbls>
        <c:axId val="1428444191"/>
        <c:axId val="1905763727"/>
      </c:scatterChart>
      <c:valAx>
        <c:axId val="2111227375"/>
        <c:scaling>
          <c:orientation val="minMax"/>
        </c:scaling>
        <c:delete val="1"/>
        <c:axPos val="t"/>
        <c:numFmt formatCode="General" sourceLinked="1"/>
        <c:majorTickMark val="none"/>
        <c:minorTickMark val="none"/>
        <c:tickLblPos val="nextTo"/>
        <c:crossAx val="2111233615"/>
        <c:crosses val="autoZero"/>
        <c:crossBetween val="between"/>
      </c:valAx>
      <c:catAx>
        <c:axId val="2111233615"/>
        <c:scaling>
          <c:orientation val="maxMin"/>
        </c:scaling>
        <c:delete val="0"/>
        <c:axPos val="l"/>
        <c:numFmt formatCode="General" sourceLinked="1"/>
        <c:majorTickMark val="out"/>
        <c:minorTickMark val="none"/>
        <c:tickLblPos val="nextTo"/>
        <c:spPr>
          <a:solidFill>
            <a:sysClr val="window" lastClr="FFFFFF"/>
          </a:solidFill>
          <a:ln w="9525" cap="flat" cmpd="sng" algn="ctr">
            <a:no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2111227375"/>
        <c:crosses val="autoZero"/>
        <c:auto val="1"/>
        <c:lblAlgn val="ctr"/>
        <c:lblOffset val="100"/>
        <c:tickMarkSkip val="1"/>
        <c:noMultiLvlLbl val="0"/>
      </c:catAx>
      <c:valAx>
        <c:axId val="1905763727"/>
        <c:scaling>
          <c:orientation val="minMax"/>
          <c:max val="1"/>
        </c:scaling>
        <c:delete val="1"/>
        <c:axPos val="r"/>
        <c:numFmt formatCode="General" sourceLinked="1"/>
        <c:majorTickMark val="out"/>
        <c:minorTickMark val="none"/>
        <c:tickLblPos val="nextTo"/>
        <c:crossAx val="1428444191"/>
        <c:crosses val="max"/>
        <c:crossBetween val="midCat"/>
      </c:valAx>
      <c:valAx>
        <c:axId val="1428444191"/>
        <c:scaling>
          <c:orientation val="minMax"/>
        </c:scaling>
        <c:delete val="1"/>
        <c:axPos val="b"/>
        <c:numFmt formatCode="General" sourceLinked="1"/>
        <c:majorTickMark val="out"/>
        <c:minorTickMark val="none"/>
        <c:tickLblPos val="nextTo"/>
        <c:crossAx val="190576372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rgbClr val="17375E"/>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C5EC-4D32-AE32-F717DFA66752}"/>
              </c:ext>
            </c:extLst>
          </c:dPt>
          <c:dPt>
            <c:idx val="1"/>
            <c:invertIfNegative val="0"/>
            <c:bubble3D val="0"/>
            <c:spPr>
              <a:solidFill>
                <a:schemeClr val="bg1">
                  <a:lumMod val="75000"/>
                </a:schemeClr>
              </a:solidFill>
              <a:ln>
                <a:noFill/>
              </a:ln>
              <a:effectLst/>
            </c:spPr>
            <c:extLst>
              <c:ext xmlns:c16="http://schemas.microsoft.com/office/drawing/2014/chart" uri="{C3380CC4-5D6E-409C-BE32-E72D297353CC}">
                <c16:uniqueId val="{00000003-C5EC-4D32-AE32-F717DFA66752}"/>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5EC-4D32-AE32-F717DFA66752}"/>
              </c:ext>
            </c:extLst>
          </c:dPt>
          <c:dPt>
            <c:idx val="3"/>
            <c:invertIfNegative val="0"/>
            <c:bubble3D val="0"/>
            <c:spPr>
              <a:solidFill>
                <a:schemeClr val="bg1">
                  <a:lumMod val="75000"/>
                </a:schemeClr>
              </a:solidFill>
              <a:ln>
                <a:noFill/>
              </a:ln>
              <a:effectLst/>
            </c:spPr>
            <c:extLst>
              <c:ext xmlns:c16="http://schemas.microsoft.com/office/drawing/2014/chart" uri="{C3380CC4-5D6E-409C-BE32-E72D297353CC}">
                <c16:uniqueId val="{00000007-C5EC-4D32-AE32-F717DFA66752}"/>
              </c:ext>
            </c:extLst>
          </c:dPt>
          <c:dPt>
            <c:idx val="4"/>
            <c:invertIfNegative val="0"/>
            <c:bubble3D val="0"/>
            <c:spPr>
              <a:solidFill>
                <a:srgbClr val="17375E"/>
              </a:solidFill>
              <a:ln>
                <a:noFill/>
              </a:ln>
              <a:effectLst/>
            </c:spPr>
            <c:extLst>
              <c:ext xmlns:c16="http://schemas.microsoft.com/office/drawing/2014/chart" uri="{C3380CC4-5D6E-409C-BE32-E72D297353CC}">
                <c16:uniqueId val="{00000009-C5EC-4D32-AE32-F717DFA66752}"/>
              </c:ext>
            </c:extLst>
          </c:dPt>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'Drink and Drive -BRFSS'!$S$12:$S$22</c:f>
              <c:strCache>
                <c:ptCount val="5"/>
                <c:pt idx="0">
                  <c:v>Disability</c:v>
                </c:pt>
                <c:pt idx="1">
                  <c:v>No Disabilty </c:v>
                </c:pt>
                <c:pt idx="2">
                  <c:v>Urban</c:v>
                </c:pt>
                <c:pt idx="3">
                  <c:v>Suburban</c:v>
                </c:pt>
                <c:pt idx="4">
                  <c:v>Rural </c:v>
                </c:pt>
              </c:strCache>
            </c:strRef>
          </c:cat>
          <c:val>
            <c:numRef>
              <c:f>'Drink and Drive -BRFSS'!$T$12:$T$16</c:f>
              <c:numCache>
                <c:formatCode>General</c:formatCode>
                <c:ptCount val="5"/>
                <c:pt idx="0">
                  <c:v>5.0999999999999996</c:v>
                </c:pt>
                <c:pt idx="1">
                  <c:v>3</c:v>
                </c:pt>
                <c:pt idx="2">
                  <c:v>3.4</c:v>
                </c:pt>
                <c:pt idx="3">
                  <c:v>2.8</c:v>
                </c:pt>
                <c:pt idx="4">
                  <c:v>4.2</c:v>
                </c:pt>
              </c:numCache>
            </c:numRef>
          </c:val>
          <c:extLst>
            <c:ext xmlns:c16="http://schemas.microsoft.com/office/drawing/2014/chart" uri="{C3380CC4-5D6E-409C-BE32-E72D297353CC}">
              <c16:uniqueId val="{0000000A-C5EC-4D32-AE32-F717DFA66752}"/>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'Drink and Drive -BRFSS'!$Q$12:$Q$13</c:f>
              <c:numCache>
                <c:formatCode>General</c:formatCode>
                <c:ptCount val="2"/>
                <c:pt idx="0">
                  <c:v>3.5</c:v>
                </c:pt>
                <c:pt idx="1">
                  <c:v>3.5</c:v>
                </c:pt>
              </c:numCache>
            </c:numRef>
          </c:xVal>
          <c:yVal>
            <c:numLit>
              <c:formatCode>General</c:formatCode>
              <c:ptCount val="2"/>
              <c:pt idx="0">
                <c:v>0</c:v>
              </c:pt>
              <c:pt idx="1">
                <c:v>1</c:v>
              </c:pt>
            </c:numLit>
          </c:yVal>
          <c:smooth val="0"/>
          <c:extLst>
            <c:ext xmlns:c16="http://schemas.microsoft.com/office/drawing/2014/chart" uri="{C3380CC4-5D6E-409C-BE32-E72D297353CC}">
              <c16:uniqueId val="{0000000B-C5EC-4D32-AE32-F717DFA66752}"/>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8.020408744623167E-2"/>
          <c:y val="0.11506241557046168"/>
          <c:w val="0.90394005937584765"/>
          <c:h val="0.7693399268014961"/>
        </c:manualLayout>
      </c:layout>
      <c:lineChart>
        <c:grouping val="standard"/>
        <c:varyColors val="0"/>
        <c:ser>
          <c:idx val="0"/>
          <c:order val="0"/>
          <c:spPr>
            <a:ln w="50800" cap="rnd">
              <a:solidFill>
                <a:srgbClr val="17375E"/>
              </a:solidFill>
              <a:round/>
            </a:ln>
            <a:effectLst/>
          </c:spPr>
          <c:marker>
            <c:symbol val="circle"/>
            <c:size val="10"/>
            <c:spPr>
              <a:solidFill>
                <a:srgbClr val="17375E"/>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rgbClr val="17375E"/>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Trends!$B$3:$B$12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Trends!$C$3:$C$12</c:f>
              <c:numCache>
                <c:formatCode>#,##0</c:formatCode>
                <c:ptCount val="10"/>
                <c:pt idx="0">
                  <c:v>1317</c:v>
                </c:pt>
                <c:pt idx="1">
                  <c:v>1338</c:v>
                </c:pt>
                <c:pt idx="2">
                  <c:v>1462</c:v>
                </c:pt>
                <c:pt idx="3">
                  <c:v>1472</c:v>
                </c:pt>
                <c:pt idx="4">
                  <c:v>1469</c:v>
                </c:pt>
                <c:pt idx="5">
                  <c:v>1540</c:v>
                </c:pt>
                <c:pt idx="6">
                  <c:v>1567</c:v>
                </c:pt>
                <c:pt idx="7">
                  <c:v>1701</c:v>
                </c:pt>
                <c:pt idx="8">
                  <c:v>1867</c:v>
                </c:pt>
                <c:pt idx="9">
                  <c:v>1796</c:v>
                </c:pt>
              </c:numCache>
            </c:numRef>
          </c:val>
          <c:smooth val="0"/>
          <c:extLst>
            <c:ext xmlns:c16="http://schemas.microsoft.com/office/drawing/2014/chart" uri="{C3380CC4-5D6E-409C-BE32-E72D297353CC}">
              <c16:uniqueId val="{00000000-DB8D-4B0D-A4F4-299F3F4BB9A3}"/>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874853340807543E-2"/>
          <c:y val="0.12022014869286712"/>
          <c:w val="0.92748084559420485"/>
          <c:h val="0.70987121658172647"/>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1B07-43E5-9BCB-197B60C5CBA4}"/>
              </c:ext>
            </c:extLst>
          </c:dPt>
          <c:dPt>
            <c:idx val="1"/>
            <c:invertIfNegative val="0"/>
            <c:bubble3D val="0"/>
            <c:spPr>
              <a:solidFill>
                <a:srgbClr val="17375E"/>
              </a:solidFill>
              <a:ln>
                <a:noFill/>
              </a:ln>
              <a:effectLst/>
            </c:spPr>
            <c:extLst>
              <c:ext xmlns:c16="http://schemas.microsoft.com/office/drawing/2014/chart" uri="{C3380CC4-5D6E-409C-BE32-E72D297353CC}">
                <c16:uniqueId val="{00000003-1B07-43E5-9BCB-197B60C5CBA4}"/>
              </c:ext>
            </c:extLst>
          </c:dPt>
          <c:dPt>
            <c:idx val="3"/>
            <c:invertIfNegative val="0"/>
            <c:bubble3D val="0"/>
            <c:spPr>
              <a:solidFill>
                <a:srgbClr val="17375E"/>
              </a:solidFill>
              <a:ln>
                <a:noFill/>
              </a:ln>
              <a:effectLst/>
            </c:spPr>
            <c:extLst>
              <c:ext xmlns:c16="http://schemas.microsoft.com/office/drawing/2014/chart" uri="{C3380CC4-5D6E-409C-BE32-E72D297353CC}">
                <c16:uniqueId val="{00000005-1B07-43E5-9BCB-197B60C5CBA4}"/>
              </c:ext>
            </c:extLst>
          </c:dPt>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7-1B07-43E5-9BCB-197B60C5CBA4}"/>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Figures'!$B$46:$B$54</c:f>
              <c:strCache>
                <c:ptCount val="9"/>
                <c:pt idx="0">
                  <c:v>Female</c:v>
                </c:pt>
                <c:pt idx="1">
                  <c:v>Male</c:v>
                </c:pt>
                <c:pt idx="3">
                  <c:v>AI/AN
NH</c:v>
                </c:pt>
                <c:pt idx="4">
                  <c:v>Asian
NH</c:v>
                </c:pt>
                <c:pt idx="5">
                  <c:v>Black
NH</c:v>
                </c:pt>
                <c:pt idx="6">
                  <c:v>Hispanic</c:v>
                </c:pt>
                <c:pt idx="7">
                  <c:v>White 
NH</c:v>
                </c:pt>
                <c:pt idx="8">
                  <c:v>Other
NH</c:v>
                </c:pt>
              </c:strCache>
            </c:strRef>
          </c:cat>
          <c:val>
            <c:numRef>
              <c:f>'Death Dem Figures'!$D$46:$D$54</c:f>
              <c:numCache>
                <c:formatCode>0.0</c:formatCode>
                <c:ptCount val="9"/>
                <c:pt idx="0">
                  <c:v>9.3115712096462762</c:v>
                </c:pt>
                <c:pt idx="1">
                  <c:v>24.609686923479362</c:v>
                </c:pt>
                <c:pt idx="3">
                  <c:v>48.80164841123522</c:v>
                </c:pt>
                <c:pt idx="4">
                  <c:v>4.2821394639296662</c:v>
                </c:pt>
                <c:pt idx="5">
                  <c:v>22.944890101964962</c:v>
                </c:pt>
                <c:pt idx="6">
                  <c:v>14.563618741201147</c:v>
                </c:pt>
                <c:pt idx="7">
                  <c:v>15.730201466048651</c:v>
                </c:pt>
              </c:numCache>
            </c:numRef>
          </c:val>
          <c:extLst>
            <c:ext xmlns:c16="http://schemas.microsoft.com/office/drawing/2014/chart" uri="{C3380CC4-5D6E-409C-BE32-E72D297353CC}">
              <c16:uniqueId val="{00000008-1B07-43E5-9BCB-197B60C5CBA4}"/>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467517177470874E-2"/>
          <c:y val="0.12462049660672213"/>
          <c:w val="0.90455048982776487"/>
          <c:h val="0.67566385403870555"/>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17375E"/>
              </a:solidFill>
              <a:ln w="9525">
                <a:noFill/>
              </a:ln>
              <a:effectLst/>
            </c:spPr>
          </c:marker>
          <c:dLbls>
            <c:dLbl>
              <c:idx val="0"/>
              <c:tx>
                <c:rich>
                  <a:bodyPr/>
                  <a:lstStyle/>
                  <a:p>
                    <a:fld id="{93F37B90-9881-46AC-847C-B3380A2A108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CE3C-4C0D-8A0D-4FCB6E7062F9}"/>
                </c:ext>
              </c:extLst>
            </c:dLbl>
            <c:dLbl>
              <c:idx val="1"/>
              <c:tx>
                <c:rich>
                  <a:bodyPr/>
                  <a:lstStyle/>
                  <a:p>
                    <a:fld id="{9F59A2B6-581F-438B-866D-8F1446854AF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CE3C-4C0D-8A0D-4FCB6E7062F9}"/>
                </c:ext>
              </c:extLst>
            </c:dLbl>
            <c:dLbl>
              <c:idx val="2"/>
              <c:tx>
                <c:rich>
                  <a:bodyPr/>
                  <a:lstStyle/>
                  <a:p>
                    <a:fld id="{48396CB3-C998-4CB0-A293-87CBA9F3EC6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CE3C-4C0D-8A0D-4FCB6E7062F9}"/>
                </c:ext>
              </c:extLst>
            </c:dLbl>
            <c:dLbl>
              <c:idx val="3"/>
              <c:layout>
                <c:manualLayout>
                  <c:x val="-4.2073920892991994E-2"/>
                  <c:y val="-7.7979794207491737E-2"/>
                </c:manualLayout>
              </c:layout>
              <c:tx>
                <c:rich>
                  <a:bodyPr/>
                  <a:lstStyle/>
                  <a:p>
                    <a:fld id="{39EA6D49-C233-42D5-9139-7FB5DAA9595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CE3C-4C0D-8A0D-4FCB6E7062F9}"/>
                </c:ext>
              </c:extLst>
            </c:dLbl>
            <c:dLbl>
              <c:idx val="4"/>
              <c:layout>
                <c:manualLayout>
                  <c:x val="-5.8357171791935267E-2"/>
                  <c:y val="-8.1572915897469844E-2"/>
                </c:manualLayout>
              </c:layout>
              <c:tx>
                <c:rich>
                  <a:bodyPr/>
                  <a:lstStyle/>
                  <a:p>
                    <a:fld id="{45741332-695E-4904-A125-E29B7743A59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CE3C-4C0D-8A0D-4FCB6E7062F9}"/>
                </c:ext>
              </c:extLst>
            </c:dLbl>
            <c:dLbl>
              <c:idx val="5"/>
              <c:tx>
                <c:rich>
                  <a:bodyPr/>
                  <a:lstStyle/>
                  <a:p>
                    <a:fld id="{6DB2B6BD-0951-416E-B8BC-F377FADF7FC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CE3C-4C0D-8A0D-4FCB6E7062F9}"/>
                </c:ext>
              </c:extLst>
            </c:dLbl>
            <c:dLbl>
              <c:idx val="6"/>
              <c:tx>
                <c:rich>
                  <a:bodyPr/>
                  <a:lstStyle/>
                  <a:p>
                    <a:fld id="{C10EA07A-0AF4-4640-8D04-3E9C822A54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CE3C-4C0D-8A0D-4FCB6E7062F9}"/>
                </c:ext>
              </c:extLst>
            </c:dLbl>
            <c:dLbl>
              <c:idx val="7"/>
              <c:tx>
                <c:rich>
                  <a:bodyPr/>
                  <a:lstStyle/>
                  <a:p>
                    <a:fld id="{E4119935-C914-406E-964B-38A30907FCF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CE3C-4C0D-8A0D-4FCB6E7062F9}"/>
                </c:ext>
              </c:extLst>
            </c:dLbl>
            <c:dLbl>
              <c:idx val="8"/>
              <c:tx>
                <c:rich>
                  <a:bodyPr/>
                  <a:lstStyle/>
                  <a:p>
                    <a:fld id="{78D79417-96AE-49C5-A380-6812847AA2B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CE3C-4C0D-8A0D-4FCB6E7062F9}"/>
                </c:ext>
              </c:extLst>
            </c:dLbl>
            <c:dLbl>
              <c:idx val="9"/>
              <c:tx>
                <c:rich>
                  <a:bodyPr/>
                  <a:lstStyle/>
                  <a:p>
                    <a:fld id="{3D7C751A-E5CD-40F0-BFE2-AE0B32F7167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CE3C-4C0D-8A0D-4FCB6E7062F9}"/>
                </c:ext>
              </c:extLst>
            </c:dLbl>
            <c:dLbl>
              <c:idx val="10"/>
              <c:tx>
                <c:rich>
                  <a:bodyPr/>
                  <a:lstStyle/>
                  <a:p>
                    <a:fld id="{8414EE69-7489-4F04-A8C2-E2382ED214C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CE3C-4C0D-8A0D-4FCB6E7062F9}"/>
                </c:ext>
              </c:extLst>
            </c:dLbl>
            <c:dLbl>
              <c:idx val="11"/>
              <c:layout>
                <c:manualLayout>
                  <c:x val="-5.2553674039918584E-2"/>
                  <c:y val="-7.0793550827535565E-2"/>
                </c:manualLayout>
              </c:layout>
              <c:tx>
                <c:rich>
                  <a:bodyPr/>
                  <a:lstStyle/>
                  <a:p>
                    <a:fld id="{9A7F5DDE-FEE0-4E02-972C-B26C077CF0B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CE3C-4C0D-8A0D-4FCB6E7062F9}"/>
                </c:ext>
              </c:extLst>
            </c:dLbl>
            <c:dLbl>
              <c:idx val="12"/>
              <c:tx>
                <c:rich>
                  <a:bodyPr/>
                  <a:lstStyle/>
                  <a:p>
                    <a:fld id="{89973F09-7E25-4DC4-A169-9F11AA1E997A}"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CE3C-4C0D-8A0D-4FCB6E7062F9}"/>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Figures'!$D$3:$D$15</c:f>
              <c:numCache>
                <c:formatCode>0.0</c:formatCode>
                <c:ptCount val="13"/>
                <c:pt idx="0">
                  <c:v>0</c:v>
                </c:pt>
                <c:pt idx="1">
                  <c:v>2.7050196842201637</c:v>
                </c:pt>
                <c:pt idx="2">
                  <c:v>2.6781733597369719</c:v>
                </c:pt>
                <c:pt idx="3">
                  <c:v>2.6787468227086295</c:v>
                </c:pt>
                <c:pt idx="4">
                  <c:v>13.457554033481273</c:v>
                </c:pt>
                <c:pt idx="5">
                  <c:v>25.409767402898389</c:v>
                </c:pt>
                <c:pt idx="6">
                  <c:v>22.595853348044972</c:v>
                </c:pt>
                <c:pt idx="7">
                  <c:v>19.294427813433192</c:v>
                </c:pt>
                <c:pt idx="8">
                  <c:v>17.486040804713525</c:v>
                </c:pt>
                <c:pt idx="9">
                  <c:v>18.538752196002783</c:v>
                </c:pt>
                <c:pt idx="10">
                  <c:v>16.705948220590759</c:v>
                </c:pt>
                <c:pt idx="11">
                  <c:v>23.511013663104986</c:v>
                </c:pt>
                <c:pt idx="12">
                  <c:v>41.595174959704671</c:v>
                </c:pt>
              </c:numCache>
            </c:numRef>
          </c:val>
          <c:smooth val="0"/>
          <c:extLst>
            <c:ext xmlns:c15="http://schemas.microsoft.com/office/drawing/2012/chart" uri="{02D57815-91ED-43cb-92C2-25804820EDAC}">
              <c15:datalabelsRange>
                <c15:f>'Death Dem Figures'!$D$3:$D$15</c15:f>
                <c15:dlblRangeCache>
                  <c:ptCount val="13"/>
                  <c:pt idx="0">
                    <c:v>*</c:v>
                  </c:pt>
                  <c:pt idx="1">
                    <c:v>2.7</c:v>
                  </c:pt>
                  <c:pt idx="2">
                    <c:v>2.7</c:v>
                  </c:pt>
                  <c:pt idx="3">
                    <c:v>2.7</c:v>
                  </c:pt>
                  <c:pt idx="4">
                    <c:v>13.5</c:v>
                  </c:pt>
                  <c:pt idx="5">
                    <c:v>25.4</c:v>
                  </c:pt>
                  <c:pt idx="6">
                    <c:v>22.6</c:v>
                  </c:pt>
                  <c:pt idx="7">
                    <c:v>19.3</c:v>
                  </c:pt>
                  <c:pt idx="8">
                    <c:v>17.5</c:v>
                  </c:pt>
                  <c:pt idx="9">
                    <c:v>18.5</c:v>
                  </c:pt>
                  <c:pt idx="10">
                    <c:v>16.7</c:v>
                  </c:pt>
                  <c:pt idx="11">
                    <c:v>23.5</c:v>
                  </c:pt>
                  <c:pt idx="12">
                    <c:v>41.6</c:v>
                  </c:pt>
                </c15:dlblRangeCache>
              </c15:datalabelsRange>
            </c:ext>
            <c:ext xmlns:c16="http://schemas.microsoft.com/office/drawing/2014/chart" uri="{C3380CC4-5D6E-409C-BE32-E72D297353CC}">
              <c16:uniqueId val="{0000000D-CE3C-4C0D-8A0D-4FCB6E7062F9}"/>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r>
              <a:rPr lang="en-US" sz="1200" baseline="0">
                <a:solidFill>
                  <a:sysClr val="windowText" lastClr="000000"/>
                </a:solidFill>
                <a:latin typeface="Franklin Gothic Demi Cond" panose="020B0706030402020204" pitchFamily="34" charset="0"/>
              </a:rPr>
              <a:t>Percent of Deaths </a:t>
            </a:r>
            <a:endParaRPr lang="en-US" sz="1200">
              <a:solidFill>
                <a:sysClr val="windowText" lastClr="000000"/>
              </a:solidFill>
              <a:latin typeface="Franklin Gothic Demi Cond" panose="020B0706030402020204" pitchFamily="34" charset="0"/>
            </a:endParaRPr>
          </a:p>
        </c:rich>
      </c:tx>
      <c:layout>
        <c:manualLayout>
          <c:xMode val="edge"/>
          <c:yMode val="edge"/>
          <c:x val="3.1927567370000957E-4"/>
          <c:y val="1.8449906963079028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0.22361639966110178"/>
          <c:y val="0.10008474520941467"/>
          <c:w val="0.73125211056520467"/>
          <c:h val="0.86348395521169963"/>
        </c:manualLayout>
      </c:layout>
      <c:barChart>
        <c:barDir val="bar"/>
        <c:grouping val="clustered"/>
        <c:varyColors val="0"/>
        <c:ser>
          <c:idx val="0"/>
          <c:order val="0"/>
          <c:spPr>
            <a:solidFill>
              <a:srgbClr val="17375E"/>
            </a:solid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'Subcause '!$S$4:$S$9</c:f>
              <c:strCache>
                <c:ptCount val="6"/>
                <c:pt idx="0">
                  <c:v>Other</c:v>
                </c:pt>
                <c:pt idx="1">
                  <c:v>Pedal Cyclist</c:v>
                </c:pt>
                <c:pt idx="2">
                  <c:v>Motorcyclist</c:v>
                </c:pt>
                <c:pt idx="3">
                  <c:v>Occupant</c:v>
                </c:pt>
                <c:pt idx="4">
                  <c:v>Pedestrian</c:v>
                </c:pt>
                <c:pt idx="5">
                  <c:v>Unspecified</c:v>
                </c:pt>
              </c:strCache>
            </c:strRef>
          </c:cat>
          <c:val>
            <c:numRef>
              <c:f>'Subcause '!$R$4:$R$9</c:f>
              <c:numCache>
                <c:formatCode>General</c:formatCode>
                <c:ptCount val="6"/>
                <c:pt idx="0">
                  <c:v>0</c:v>
                </c:pt>
                <c:pt idx="1">
                  <c:v>1.2806236080178175</c:v>
                </c:pt>
                <c:pt idx="2">
                  <c:v>12.193763919821826</c:v>
                </c:pt>
                <c:pt idx="3">
                  <c:v>13.975501113585747</c:v>
                </c:pt>
                <c:pt idx="4">
                  <c:v>16.314031180400892</c:v>
                </c:pt>
                <c:pt idx="5">
                  <c:v>56.236080178173722</c:v>
                </c:pt>
              </c:numCache>
            </c:numRef>
          </c:val>
          <c:extLst>
            <c:ext xmlns:c16="http://schemas.microsoft.com/office/drawing/2014/chart" uri="{C3380CC4-5D6E-409C-BE32-E72D297353CC}">
              <c16:uniqueId val="{00000000-7A70-4A78-B608-11E2AB3D3813}"/>
            </c:ext>
          </c:extLst>
        </c:ser>
        <c:dLbls>
          <c:dLblPos val="outEnd"/>
          <c:showLegendKey val="0"/>
          <c:showVal val="1"/>
          <c:showCatName val="0"/>
          <c:showSerName val="0"/>
          <c:showPercent val="0"/>
          <c:showBubbleSize val="0"/>
        </c:dLbls>
        <c:gapWidth val="35"/>
        <c:axId val="776776079"/>
        <c:axId val="776776911"/>
      </c:barChart>
      <c:catAx>
        <c:axId val="776776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776776911"/>
        <c:crosses val="autoZero"/>
        <c:auto val="1"/>
        <c:lblAlgn val="ctr"/>
        <c:lblOffset val="100"/>
        <c:noMultiLvlLbl val="0"/>
      </c:catAx>
      <c:valAx>
        <c:axId val="776776911"/>
        <c:scaling>
          <c:orientation val="minMax"/>
        </c:scaling>
        <c:delete val="1"/>
        <c:axPos val="b"/>
        <c:numFmt formatCode="General" sourceLinked="1"/>
        <c:majorTickMark val="none"/>
        <c:minorTickMark val="none"/>
        <c:tickLblPos val="nextTo"/>
        <c:crossAx val="776776079"/>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0.00521</cdr:y>
    </cdr:from>
    <cdr:to>
      <cdr:x>0.27218</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1"/>
          <a:ext cx="19431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200" dirty="0">
              <a:latin typeface="Franklin Gothic Demi Cond" panose="020B0706030402020204" pitchFamily="34" charset="0"/>
              <a:cs typeface="Calibri" panose="020F0502020204030204" pitchFamily="34" charset="0"/>
            </a:rPr>
            <a:t>Number</a:t>
          </a:r>
          <a:r>
            <a:rPr lang="en-US" sz="1200" baseline="0" dirty="0">
              <a:latin typeface="Franklin Gothic Demi Cond" panose="020B0706030402020204" pitchFamily="34" charset="0"/>
              <a:cs typeface="Calibri" panose="020F0502020204030204" pitchFamily="34" charset="0"/>
            </a:rPr>
            <a:t> of Deaths</a:t>
          </a:r>
          <a:endParaRPr lang="en-US" sz="1200" dirty="0">
            <a:latin typeface="Franklin Gothic Demi Cond" panose="020B0706030402020204" pitchFamily="34" charset="0"/>
            <a:cs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i="0" dirty="0">
              <a:latin typeface="Franklin Gothic Demi Cond" panose="020B0706030402020204" pitchFamily="34" charset="0"/>
            </a:rPr>
            <a:t>Rate per 100,000</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Franklin Gothic Demi Cond" panose="020B0706030402020204" pitchFamily="34" charset="0"/>
            </a:rPr>
            <a:t>Rate per 100,000</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200" dirty="0">
              <a:latin typeface="Franklin Gothic Demi Cond" panose="020B0706030402020204" pitchFamily="34" charset="0"/>
              <a:cs typeface="Calibri" panose="020F0502020204030204" pitchFamily="34" charset="0"/>
            </a:rPr>
            <a:t>Number</a:t>
          </a:r>
          <a:r>
            <a:rPr lang="en-US" sz="1200" baseline="0" dirty="0">
              <a:latin typeface="Franklin Gothic Demi Cond" panose="020B0706030402020204" pitchFamily="34" charset="0"/>
              <a:cs typeface="Calibri" panose="020F0502020204030204" pitchFamily="34" charset="0"/>
            </a:rPr>
            <a:t> of Hospitalizations</a:t>
          </a:r>
          <a:endParaRPr lang="en-US" sz="1200" dirty="0">
            <a:latin typeface="Franklin Gothic Demi Cond" panose="020B0706030402020204" pitchFamily="34" charset="0"/>
            <a:cs typeface="Calibri" panose="020F050202020403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0.00138</cdr:x>
      <cdr:y>0.01175</cdr:y>
    </cdr:from>
    <cdr:to>
      <cdr:x>0.34255</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10824" y="44726"/>
          <a:ext cx="2683741" cy="2682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i="0" dirty="0">
              <a:latin typeface="Franklin Gothic Demi Cond" panose="020B0706030402020204" pitchFamily="34" charset="0"/>
            </a:rPr>
            <a:t>Rate per 100,000</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Franklin Gothic Demi Cond" panose="020B0706030402020204" pitchFamily="34" charset="0"/>
            </a:rPr>
            <a:t>Rate per 100,000</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200" dirty="0">
              <a:latin typeface="Franklin Gothic Demi Cond" panose="020B0706030402020204" pitchFamily="34" charset="0"/>
              <a:cs typeface="Calibri" panose="020F0502020204030204" pitchFamily="34" charset="0"/>
            </a:rPr>
            <a:t>Number</a:t>
          </a:r>
          <a:r>
            <a:rPr lang="en-US" sz="1200" baseline="0" dirty="0">
              <a:latin typeface="Franklin Gothic Demi Cond" panose="020B0706030402020204" pitchFamily="34" charset="0"/>
              <a:cs typeface="Calibri" panose="020F0502020204030204" pitchFamily="34" charset="0"/>
            </a:rPr>
            <a:t> of ED Visits</a:t>
          </a:r>
          <a:endParaRPr lang="en-US" sz="1200" dirty="0">
            <a:latin typeface="Franklin Gothic Demi Cond" panose="020B0706030402020204" pitchFamily="34" charset="0"/>
            <a:cs typeface="Calibri" panose="020F050202020403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0.34117</cdr:x>
      <cdr:y>0.07048</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487017" y="0"/>
          <a:ext cx="2732305" cy="2589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i="0" dirty="0">
              <a:latin typeface="Franklin Gothic Demi Cond" panose="020B0706030402020204" pitchFamily="34" charset="0"/>
            </a:rPr>
            <a:t>Rate per 100,000</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0.20113</cdr:x>
      <cdr:y>0.09069</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596834" cy="3206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Franklin Gothic Demi Cond" panose="020B0706030402020204" pitchFamily="34" charset="0"/>
            </a:rPr>
            <a:t>Rate per 100,000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12/17/2024</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12/17/2024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motor vehicle traffic mortality and morbidity. They are meant to offer a state-level background on unintentional motor vehicle traffic injuries. If you’d like a copy of the slides, please visit the “Motor Vehicle Crashes” Injury Data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Injuryfreenc.dph.dhhs.gov</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270899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the highest rates for unintentional MVT-related deaths occurred amongst male North Carolina residents (24.6 per 100,000), non-Hispanic (NH) American Indians (48.8 per 100,000) and NH Blacks (22.9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2756312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Unintentional MVT-related death rates increase with age. In 2022, the highest rates for MVT deaths occurred amongst NC residents ages 85 and older (41.6 per 100,000) followed by those ages 20-24 (25.4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2808977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half of unintentional MVT-related deaths have an unspecified/unknown sub-cause (56.2%). Among those with a known sub-cause, pedestrians accounted for the most deaths (16.3%), followed by vehicle occupants (14.0%). </a:t>
            </a:r>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3262354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unintentional motor vehicle traffic-related injury hospitalizations in North Carolina has increased by 14% since 2018. </a:t>
            </a:r>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46440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unintentional MVT-related hospitalizations occurred amongst male NC residents (86.3 per 100,000), non-Hispanic (NH) American Indians (91.3 per 100,000) and NH Blacks (86.8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3327155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unintentional MVT-related hospitalizations occurred amongst NC residents ages 20-34 (102.5 per 100,000; 91.6 per 100,000), and those ages 85 and older (90.7 per 100,000). </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2628063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vehicle occupants accounted for the majority (74.8%) of unintentional MVT-related hospitalizations in North Carolina.</a:t>
            </a:r>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1335383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Overall, the number of unintentional motor vehicle traffic-related injury emergency department (ED) visits in North Carolina has decreased by 14% over the last 5 years (2018-2022). A decrease was observed until the pandemic in 2020. Since 2020, there has been an increase in ED visits related to unintentional MVT injuries.</a:t>
            </a:r>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587896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unintentional MVT-related ED visits occurred amongst female North Carolina residents (1,080 per 100,000), non-Hispanic Blacks (2174.8 per 100,000), and non-Hispanic American Indians (1,467.7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2582331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unintentional MVT-related ED visits occurred amongst North Carolina residents ages 20-24 (1,872.4 per 100,000). </a:t>
            </a:r>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589673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5712549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vehicle occupants accounted for the majority (93.8%) of unintentional MVT-related ED visits in North Carolina.</a:t>
            </a:r>
          </a:p>
        </p:txBody>
      </p:sp>
      <p:sp>
        <p:nvSpPr>
          <p:cNvPr id="4" name="Slide Number Placeholder 3"/>
          <p:cNvSpPr>
            <a:spLocks noGrp="1"/>
          </p:cNvSpPr>
          <p:nvPr>
            <p:ph type="sldNum" sz="quarter" idx="5"/>
          </p:nvPr>
        </p:nvSpPr>
        <p:spPr/>
        <p:txBody>
          <a:bodyPr/>
          <a:lstStyle/>
          <a:p>
            <a:fld id="{DBCC7D24-0DC9-4E9C-89C0-35D79A09D337}" type="slidenum">
              <a:rPr lang="en-US" smtClean="0"/>
              <a:t>23</a:t>
            </a:fld>
            <a:endParaRPr lang="en-US" dirty="0"/>
          </a:p>
        </p:txBody>
      </p:sp>
    </p:spTree>
    <p:extLst>
      <p:ext uri="{BB962C8B-B14F-4D97-AF65-F5344CB8AC3E}">
        <p14:creationId xmlns:p14="http://schemas.microsoft.com/office/powerpoint/2010/main" val="358669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motor vehicle traffic-related injuries resulted in almost 1,800 deaths, over 7,000 hospitalizations, and nearly 112,000 emergency department visits in North Carolina. Rates of MVT-related injuries and death occurred among males, NH Blacks and NH American Indians, and residents 20-34 years of age. </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319077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4095508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presentation is not intended to cover all data related to unintentional motor vehicle traffic (MVT)-related injury. Rather it gives an overview of some of the key trends in North Carolina. It includes information on statewide unintentional MVT deaths, unintentional MVT injury hospitalizations and emergency department visits, and resources. Please note that when the COVID-19 pandemic began in 2020, there were many implications, including major changes to the numbers and rates within </a:t>
            </a:r>
            <a:r>
              <a:rPr lang="en-US" sz="1200" kern="1200">
                <a:effectLst/>
                <a:latin typeface="Calibri" panose="020F0502020204030204" pitchFamily="34" charset="0"/>
                <a:ea typeface="Calibri" panose="020F0502020204030204" pitchFamily="34" charset="0"/>
                <a:cs typeface="Calibri" panose="020F0502020204030204" pitchFamily="34" charset="0"/>
              </a:rPr>
              <a:t>the unintentional MVT </a:t>
            </a:r>
            <a:r>
              <a:rPr lang="en-US" sz="1200" kern="1200" dirty="0">
                <a:effectLst/>
                <a:latin typeface="Calibri" panose="020F0502020204030204" pitchFamily="34" charset="0"/>
                <a:ea typeface="Calibri" panose="020F0502020204030204" pitchFamily="34" charset="0"/>
                <a:cs typeface="Calibri" panose="020F0502020204030204" pitchFamily="34" charset="0"/>
              </a:rPr>
              <a:t>injury data in this slide deck. The Injury and Violence Prevention Branch is still assessing how each aspect of the data were impacted.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If this slide deck does not contain the information you need, please see our custom data request policy and contact us at </a:t>
            </a:r>
            <a:r>
              <a:rPr lang="en-US" sz="1200" u="sng" kern="1200" dirty="0">
                <a:effectLst/>
                <a:latin typeface="Calibri" panose="020F0502020204030204" pitchFamily="34" charset="0"/>
                <a:ea typeface="Calibri" panose="020F0502020204030204" pitchFamily="34" charset="0"/>
                <a:cs typeface="Calibri" panose="020F0502020204030204" pitchFamily="34" charset="0"/>
              </a:rPr>
              <a:t>InjuryData@dhhs.nc.gov</a:t>
            </a: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444897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unintentional motor vehicle traffic (MVT) deaths were the third leading cause of injury-related death in North Carolina, with 1,796 unintentional MVT deaths among North Carolina residents.</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3612119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Behavioral Risk Factor Surveillance System, developed by the Centers for Disease Control and Prevention (CDC), is a random telephone survey of state residents aged 18 years and older. The purpose is to obtain estimates of the prevalence of personal health behaviors that contribute to morbidity and mortality. In 2020, 93.3% NC adults surveyed reported that they always wore a seatbelt. However, when broken out by demographics and socioeconomic status, less than 93.3% (state overall) of respondents in certain groups reported always wearing a seatbelt. These groups included males (91.0%), ages 18-34 years old (89.9%), residents with no disability (93.1%), those with incomes higher than $25,0000 (90.9%-93.1%), veterans (91.5%), and individuals living in rural areas (92.2%). Over 95% of females (95.4%), those ages 55-64 (95.6%), and individuals with incomes less than $15,0000 (95.1%) reported that they always wore a seatbelt. </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897343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2020, 3.5% of NC adults surveyed reported that, in the last month, they drove while having too much to drink. More than 3.5% (state overall) of respondents in certain demographic groups reported that they drove while having too much to drink. These groups included males (4.3%), ages 18-34 years old (4.1%), individuals with high school/G.E.D. as their highest education level (4.2%), those with a disability (5.1%), and individuals living in rural areas (4.2%). College graduates (1.2%) had the lowest proportion of reporting driving while having too much to drink.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649372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there were 1,796 deaths, 7,161 hospitalizations, and 111,991 emergency department visits related to unintentional motor vehicle traffic crashes in North Carolina. However, this is just the tip of the iceberg and the total burden of unintentional MVT injury in NC is unknown.  </a:t>
            </a:r>
          </a:p>
        </p:txBody>
      </p:sp>
      <p:sp>
        <p:nvSpPr>
          <p:cNvPr id="4" name="Slide Number Placeholder 3"/>
          <p:cNvSpPr>
            <a:spLocks noGrp="1"/>
          </p:cNvSpPr>
          <p:nvPr>
            <p:ph type="sldNum" sz="quarter" idx="10"/>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1275301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unintentional motor vehicle traffic-related deaths in North Carolina has increased by 36% over the last 10 years (2013-2022). While there was a slight decrease from 2021 to 2022, unintentional MVT-related deaths remain high. </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8640393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EBE53F0F-063A-C686-A0A6-5614D90A2DDB}"/>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
        <p:nvSpPr>
          <p:cNvPr id="7" name="Text Placeholder 8">
            <a:extLst>
              <a:ext uri="{FF2B5EF4-FFF2-40B4-BE49-F238E27FC236}">
                <a16:creationId xmlns:a16="http://schemas.microsoft.com/office/drawing/2014/main" id="{013E346E-9DCE-FD2A-D039-9396C216A76D}"/>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FD550A9B-4FAB-132D-6ABD-080359FBA3E2}"/>
              </a:ext>
            </a:extLst>
          </p:cNvPr>
          <p:cNvSpPr txBox="1">
            <a:spLocks/>
          </p:cNvSpPr>
          <p:nvPr userDrawn="1"/>
        </p:nvSpPr>
        <p:spPr>
          <a:xfrm>
            <a:off x="1308100" y="6603332"/>
            <a:ext cx="697976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2022</a:t>
            </a:r>
          </a:p>
        </p:txBody>
      </p:sp>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6E02F64E-2CEF-59B1-BBF3-B28B49C9403E}"/>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Gotham Bold" charset="0"/>
                <a:ea typeface="Gotham Bold" charset="0"/>
                <a:cs typeface="Gotham Bold" charset="0"/>
              </a:defRPr>
            </a:lvl1pPr>
          </a:lstStyle>
          <a:p>
            <a:r>
              <a:rPr lang="en-US" dirty="0"/>
              <a:t>Click to add title, 1 line max</a:t>
            </a:r>
          </a:p>
        </p:txBody>
      </p:sp>
      <p:sp>
        <p:nvSpPr>
          <p:cNvPr id="8" name="Rectangle 7"/>
          <p:cNvSpPr/>
          <p:nvPr/>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Gotham Bold" charset="0"/>
                <a:ea typeface="Gotham Bold" charset="0"/>
                <a:cs typeface="Gotham Bold" charset="0"/>
              </a:defRPr>
            </a:lvl1pPr>
            <a:lvl2pPr marL="576263" indent="-233363">
              <a:lnSpc>
                <a:spcPct val="100000"/>
              </a:lnSpc>
              <a:buFont typeface="Franklin Gothic Medium" panose="020B0603020102020204" pitchFamily="34" charset="0"/>
              <a:buChar char="−"/>
              <a:defRPr sz="2400" b="1" i="0">
                <a:latin typeface="Gotham Bold" charset="0"/>
                <a:ea typeface="Gotham Bold" charset="0"/>
                <a:cs typeface="Gotham Bold" charset="0"/>
              </a:defRPr>
            </a:lvl2pPr>
            <a:lvl3pPr marL="973138" indent="-228600">
              <a:lnSpc>
                <a:spcPct val="100000"/>
              </a:lnSpc>
              <a:defRPr sz="2000" b="1" i="0">
                <a:latin typeface="Gotham Bold" charset="0"/>
                <a:ea typeface="Gotham Bold" charset="0"/>
                <a:cs typeface="Gotham Bold"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Gotham Bold" charset="0"/>
                <a:ea typeface="Gotham Bold" charset="0"/>
                <a:cs typeface="Gotham Bold" charset="0"/>
              </a:defRPr>
            </a:lvl1pPr>
          </a:lstStyle>
          <a:p>
            <a:pPr lvl="0"/>
            <a:r>
              <a:rPr lang="en-US" dirty="0"/>
              <a:t>Click to add footnote, reference or source</a:t>
            </a:r>
          </a:p>
        </p:txBody>
      </p:sp>
      <p:cxnSp>
        <p:nvCxnSpPr>
          <p:cNvPr id="18" name="Straight Connector 17"/>
          <p:cNvCxnSpPr/>
          <p:nvPr/>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25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79F43FCD-9DC9-3ECD-C557-3532E06B8DC6}"/>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2022</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2" name="Text Placeholder 8">
            <a:extLst>
              <a:ext uri="{FF2B5EF4-FFF2-40B4-BE49-F238E27FC236}">
                <a16:creationId xmlns:a16="http://schemas.microsoft.com/office/drawing/2014/main" id="{E1DEDAB2-C669-59D0-B536-55A705B1C32D}"/>
              </a:ext>
            </a:extLst>
          </p:cNvPr>
          <p:cNvSpPr txBox="1">
            <a:spLocks/>
          </p:cNvSpPr>
          <p:nvPr userDrawn="1"/>
        </p:nvSpPr>
        <p:spPr>
          <a:xfrm>
            <a:off x="1327868"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2022</a:t>
            </a:r>
          </a:p>
        </p:txBody>
      </p:sp>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
        <p:nvSpPr>
          <p:cNvPr id="7" name="Text Placeholder 8">
            <a:extLst>
              <a:ext uri="{FF2B5EF4-FFF2-40B4-BE49-F238E27FC236}">
                <a16:creationId xmlns:a16="http://schemas.microsoft.com/office/drawing/2014/main" id="{BE3D3590-51D3-F69F-8AEF-3095644D13E7}"/>
              </a:ext>
            </a:extLst>
          </p:cNvPr>
          <p:cNvSpPr txBox="1">
            <a:spLocks/>
          </p:cNvSpPr>
          <p:nvPr userDrawn="1"/>
        </p:nvSpPr>
        <p:spPr>
          <a:xfrm>
            <a:off x="4753223" y="6603332"/>
            <a:ext cx="3534637"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
        <p:nvSpPr>
          <p:cNvPr id="5" name="Text Placeholder 8">
            <a:extLst>
              <a:ext uri="{FF2B5EF4-FFF2-40B4-BE49-F238E27FC236}">
                <a16:creationId xmlns:a16="http://schemas.microsoft.com/office/drawing/2014/main" id="{938AF9FF-BDAC-0306-DA91-AB47AE0210B8}"/>
              </a:ext>
            </a:extLst>
          </p:cNvPr>
          <p:cNvSpPr txBox="1">
            <a:spLocks/>
          </p:cNvSpPr>
          <p:nvPr userDrawn="1"/>
        </p:nvSpPr>
        <p:spPr>
          <a:xfrm>
            <a:off x="3867150" y="6603332"/>
            <a:ext cx="442071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8">
            <a:extLst>
              <a:ext uri="{FF2B5EF4-FFF2-40B4-BE49-F238E27FC236}">
                <a16:creationId xmlns:a16="http://schemas.microsoft.com/office/drawing/2014/main" id="{BB5FD0A9-E4A1-C0DB-07E2-2EF95F25DA2A}"/>
              </a:ext>
            </a:extLst>
          </p:cNvPr>
          <p:cNvSpPr txBox="1">
            <a:spLocks/>
          </p:cNvSpPr>
          <p:nvPr userDrawn="1"/>
        </p:nvSpPr>
        <p:spPr>
          <a:xfrm>
            <a:off x="3901440" y="6603332"/>
            <a:ext cx="4386420"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
        <p:nvSpPr>
          <p:cNvPr id="2" name="Text Placeholder 8">
            <a:extLst>
              <a:ext uri="{FF2B5EF4-FFF2-40B4-BE49-F238E27FC236}">
                <a16:creationId xmlns:a16="http://schemas.microsoft.com/office/drawing/2014/main" id="{E492FC96-79E6-D669-44E2-090C072906B1}"/>
              </a:ext>
            </a:extLst>
          </p:cNvPr>
          <p:cNvSpPr txBox="1">
            <a:spLocks/>
          </p:cNvSpPr>
          <p:nvPr userDrawn="1"/>
        </p:nvSpPr>
        <p:spPr>
          <a:xfrm>
            <a:off x="293209"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2022</a:t>
            </a:r>
          </a:p>
        </p:txBody>
      </p:sp>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9572"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99572"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hd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injuryfreenc.ncdhhs.gov/DataSurveillanc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14.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chart" Target="../charts/chart15.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ncvisionzero.org/data-analytics/visualizations/" TargetMode="External"/><Relationship Id="rId2" Type="http://schemas.openxmlformats.org/officeDocument/2006/relationships/hyperlink" Target="https://injuryfreenc.dph.ncdhhs.gov/DataSurveillance/MVCData.htm" TargetMode="External"/><Relationship Id="rId1" Type="http://schemas.openxmlformats.org/officeDocument/2006/relationships/slideLayout" Target="../slideLayouts/slideLayout4.xml"/><Relationship Id="rId5" Type="http://schemas.openxmlformats.org/officeDocument/2006/relationships/hyperlink" Target="https://wisqars.cdc.gov/" TargetMode="External"/><Relationship Id="rId4" Type="http://schemas.openxmlformats.org/officeDocument/2006/relationships/hyperlink" Target="https://schs.dph.ncdhhs.gov/interactive/quer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hyperlink" Target="https://outlook.office365.com/owa/calendar/IVPBDataSupport@ncconnect.onmicrosoft.com/booking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injuryfreenc.dph.ncdhhs.gov/"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injuryfreenc.dph.ncdhhs.gov/DataSurveillance/MVCData.htm"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injuryfreenc.dph.ncdhhs.gov/DataSurveillance/DataRequestPolicy.htm"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Unintentional Motor Vehicle Traffic Injuries in North Carolina</a:t>
            </a:r>
          </a:p>
          <a:p>
            <a:r>
              <a:rPr lang="en-US" b="0" dirty="0"/>
              <a:t>2022</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October 7, 2024</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19947"/>
            <a:ext cx="8073990" cy="473891"/>
          </a:xfrm>
        </p:spPr>
        <p:txBody>
          <a:bodyPr/>
          <a:lstStyle/>
          <a:p>
            <a:r>
              <a:rPr lang="en-US" i="0" dirty="0"/>
              <a:t>Limited to NC Residents, 2022		</a:t>
            </a:r>
          </a:p>
          <a:p>
            <a:r>
              <a:rPr lang="en-US" b="1" i="0" dirty="0"/>
              <a:t>Source: NC State Center for Health Statistics, Vital Statistics-Deaths (2022)	</a:t>
            </a:r>
            <a:r>
              <a:rPr lang="en-US" i="0" dirty="0"/>
              <a:t>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10</a:t>
            </a:fld>
            <a:endParaRPr lang="en-US" b="0" dirty="0"/>
          </a:p>
        </p:txBody>
      </p:sp>
      <p:sp>
        <p:nvSpPr>
          <p:cNvPr id="2" name="Title 1"/>
          <p:cNvSpPr>
            <a:spLocks noGrp="1"/>
          </p:cNvSpPr>
          <p:nvPr>
            <p:ph type="title"/>
          </p:nvPr>
        </p:nvSpPr>
        <p:spPr>
          <a:xfrm>
            <a:off x="365760" y="1097280"/>
            <a:ext cx="8563554" cy="958220"/>
          </a:xfrm>
        </p:spPr>
        <p:txBody>
          <a:bodyPr/>
          <a:lstStyle/>
          <a:p>
            <a:r>
              <a:rPr lang="en-US" sz="3200" dirty="0"/>
              <a:t>Unintentional MVT deaths have continued to increase from 2013 to 2022</a:t>
            </a:r>
          </a:p>
        </p:txBody>
      </p:sp>
      <p:sp>
        <p:nvSpPr>
          <p:cNvPr id="11" name="Arrow: Up 10">
            <a:extLst>
              <a:ext uri="{FF2B5EF4-FFF2-40B4-BE49-F238E27FC236}">
                <a16:creationId xmlns:a16="http://schemas.microsoft.com/office/drawing/2014/main" id="{8999E04A-541D-7D0B-1D46-A86C06CC4936}"/>
              </a:ext>
            </a:extLst>
          </p:cNvPr>
          <p:cNvSpPr/>
          <p:nvPr/>
        </p:nvSpPr>
        <p:spPr>
          <a:xfrm>
            <a:off x="6972616" y="3570956"/>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Chart 2">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4183529974"/>
              </p:ext>
            </p:extLst>
          </p:nvPr>
        </p:nvGraphicFramePr>
        <p:xfrm>
          <a:off x="455352" y="2076307"/>
          <a:ext cx="8073990" cy="40336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a:extLst>
              <a:ext uri="{FF2B5EF4-FFF2-40B4-BE49-F238E27FC236}">
                <a16:creationId xmlns:a16="http://schemas.microsoft.com/office/drawing/2014/main" id="{780CDEB2-B1DA-A4DC-2F4E-FD2035D56B52}"/>
              </a:ext>
            </a:extLst>
          </p:cNvPr>
          <p:cNvGraphicFramePr>
            <a:graphicFrameLocks noGrp="1"/>
          </p:cNvGraphicFramePr>
          <p:nvPr>
            <p:extLst>
              <p:ext uri="{D42A27DB-BD31-4B8C-83A1-F6EECF244321}">
                <p14:modId xmlns:p14="http://schemas.microsoft.com/office/powerpoint/2010/main" val="390820516"/>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rgbClr val="17375E"/>
                          </a:solidFill>
                          <a:effectLst/>
                          <a:latin typeface="Arial" panose="020B0604020202020204" pitchFamily="34" charset="0"/>
                        </a:rPr>
                        <a:t>36%</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spTree>
    <p:extLst>
      <p:ext uri="{BB962C8B-B14F-4D97-AF65-F5344CB8AC3E}">
        <p14:creationId xmlns:p14="http://schemas.microsoft.com/office/powerpoint/2010/main" val="2482553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83357"/>
            <a:ext cx="8073990" cy="656203"/>
          </a:xfrm>
        </p:spPr>
        <p:txBody>
          <a:bodyPr/>
          <a:lstStyle/>
          <a:p>
            <a:r>
              <a:rPr lang="en-US" i="0" dirty="0"/>
              <a:t>Limited to NC residents, 2022, N=1,796; NH-non-Hispanic; Rate not calculated for Other, NH</a:t>
            </a:r>
          </a:p>
          <a:p>
            <a:r>
              <a:rPr lang="en-US" i="0" dirty="0"/>
              <a:t>Race/ethnicity was unknown for 1 (&lt;0.1%) injury deaths.</a:t>
            </a:r>
          </a:p>
          <a:p>
            <a:r>
              <a:rPr lang="en-US" b="1" i="0" dirty="0"/>
              <a:t>Source: NC State Center for Health Statistics, Vital Statistics-Deaths (2022)</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11</a:t>
            </a:fld>
            <a:endParaRPr lang="en-US" b="0" dirty="0"/>
          </a:p>
        </p:txBody>
      </p:sp>
      <p:sp>
        <p:nvSpPr>
          <p:cNvPr id="2" name="Title 1"/>
          <p:cNvSpPr>
            <a:spLocks noGrp="1"/>
          </p:cNvSpPr>
          <p:nvPr>
            <p:ph type="title"/>
          </p:nvPr>
        </p:nvSpPr>
        <p:spPr>
          <a:xfrm>
            <a:off x="365760" y="1097280"/>
            <a:ext cx="8563554" cy="865606"/>
          </a:xfrm>
        </p:spPr>
        <p:txBody>
          <a:bodyPr/>
          <a:lstStyle/>
          <a:p>
            <a:r>
              <a:rPr lang="en-US" sz="2800" dirty="0"/>
              <a:t>Rates of unintentional MVT deaths were highest among men and non-Hispanic American Indians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4" name="TextBox 3">
            <a:extLst>
              <a:ext uri="{FF2B5EF4-FFF2-40B4-BE49-F238E27FC236}">
                <a16:creationId xmlns:a16="http://schemas.microsoft.com/office/drawing/2014/main" id="{16F114C1-582E-8859-F2C5-455A05BAF960}"/>
              </a:ext>
            </a:extLst>
          </p:cNvPr>
          <p:cNvSpPr txBox="1"/>
          <p:nvPr/>
        </p:nvSpPr>
        <p:spPr>
          <a:xfrm>
            <a:off x="415455" y="1962886"/>
            <a:ext cx="6864378"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Deaths by Demographic Group, 2022</a:t>
            </a:r>
          </a:p>
        </p:txBody>
      </p:sp>
      <p:graphicFrame>
        <p:nvGraphicFramePr>
          <p:cNvPr id="5" name="Chart 4">
            <a:extLst>
              <a:ext uri="{FF2B5EF4-FFF2-40B4-BE49-F238E27FC236}">
                <a16:creationId xmlns:a16="http://schemas.microsoft.com/office/drawing/2014/main" id="{00000000-0008-0000-0500-000006000000}"/>
              </a:ext>
            </a:extLst>
          </p:cNvPr>
          <p:cNvGraphicFramePr>
            <a:graphicFrameLocks/>
          </p:cNvGraphicFramePr>
          <p:nvPr>
            <p:extLst>
              <p:ext uri="{D42A27DB-BD31-4B8C-83A1-F6EECF244321}">
                <p14:modId xmlns:p14="http://schemas.microsoft.com/office/powerpoint/2010/main" val="607830866"/>
              </p:ext>
            </p:extLst>
          </p:nvPr>
        </p:nvGraphicFramePr>
        <p:xfrm>
          <a:off x="356818" y="2116775"/>
          <a:ext cx="8073991" cy="39470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7333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46074"/>
            <a:ext cx="8073990" cy="473891"/>
          </a:xfrm>
        </p:spPr>
        <p:txBody>
          <a:bodyPr/>
          <a:lstStyle/>
          <a:p>
            <a:r>
              <a:rPr lang="en-US" i="0" dirty="0"/>
              <a:t>Limited to NC Residents, 2022, N=1,796 		</a:t>
            </a:r>
          </a:p>
          <a:p>
            <a:r>
              <a:rPr lang="en-US" b="1" i="0" dirty="0"/>
              <a:t>Source: NC State Center for Health Statistics, Vital Statistics-Deaths (2022)</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12</a:t>
            </a:fld>
            <a:endParaRPr lang="en-US" b="0" dirty="0"/>
          </a:p>
        </p:txBody>
      </p:sp>
      <p:sp>
        <p:nvSpPr>
          <p:cNvPr id="2" name="Title 1"/>
          <p:cNvSpPr>
            <a:spLocks noGrp="1"/>
          </p:cNvSpPr>
          <p:nvPr>
            <p:ph type="title"/>
          </p:nvPr>
        </p:nvSpPr>
        <p:spPr>
          <a:xfrm>
            <a:off x="365760" y="1097280"/>
            <a:ext cx="8563554" cy="979714"/>
          </a:xfrm>
        </p:spPr>
        <p:txBody>
          <a:bodyPr/>
          <a:lstStyle/>
          <a:p>
            <a:r>
              <a:rPr lang="en-US" sz="3200" dirty="0"/>
              <a:t>Unintentional MVT death rates are highest among those ages 85 and older</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4" name="TextBox 3">
            <a:extLst>
              <a:ext uri="{FF2B5EF4-FFF2-40B4-BE49-F238E27FC236}">
                <a16:creationId xmlns:a16="http://schemas.microsoft.com/office/drawing/2014/main" id="{C48BDA7F-7A3E-8ADF-02B4-2A0451D5A63C}"/>
              </a:ext>
            </a:extLst>
          </p:cNvPr>
          <p:cNvSpPr txBox="1"/>
          <p:nvPr/>
        </p:nvSpPr>
        <p:spPr>
          <a:xfrm>
            <a:off x="365760" y="2073955"/>
            <a:ext cx="6864378"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Deaths by Age Group, 2022</a:t>
            </a:r>
          </a:p>
        </p:txBody>
      </p:sp>
      <p:graphicFrame>
        <p:nvGraphicFramePr>
          <p:cNvPr id="5" name="Chart 4">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2750088359"/>
              </p:ext>
            </p:extLst>
          </p:nvPr>
        </p:nvGraphicFramePr>
        <p:xfrm>
          <a:off x="365760" y="2258108"/>
          <a:ext cx="8246395" cy="40416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1052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22422"/>
            <a:ext cx="8073990" cy="504073"/>
          </a:xfrm>
        </p:spPr>
        <p:txBody>
          <a:bodyPr/>
          <a:lstStyle/>
          <a:p>
            <a:r>
              <a:rPr lang="en-US" i="0" dirty="0"/>
              <a:t>Limited to NC Residents, 2022, N=1,796 		</a:t>
            </a:r>
          </a:p>
          <a:p>
            <a:r>
              <a:rPr lang="en-US" b="1" i="0" dirty="0"/>
              <a:t>Source: NC State Center for Health Statistics, Vital Statistics-Deaths (2022)</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13</a:t>
            </a:fld>
            <a:endParaRPr lang="en-US" b="0" dirty="0"/>
          </a:p>
        </p:txBody>
      </p:sp>
      <p:sp>
        <p:nvSpPr>
          <p:cNvPr id="2" name="Title 1"/>
          <p:cNvSpPr>
            <a:spLocks noGrp="1"/>
          </p:cNvSpPr>
          <p:nvPr>
            <p:ph type="title"/>
          </p:nvPr>
        </p:nvSpPr>
        <p:spPr>
          <a:xfrm>
            <a:off x="365760" y="1097279"/>
            <a:ext cx="8563554" cy="992777"/>
          </a:xfrm>
        </p:spPr>
        <p:txBody>
          <a:bodyPr/>
          <a:lstStyle/>
          <a:p>
            <a:r>
              <a:rPr lang="en-US" sz="2700" dirty="0"/>
              <a:t>Most unintentional MVT deaths with a known sub-cause were pedestrians killed in an MVT incident</a:t>
            </a:r>
          </a:p>
        </p:txBody>
      </p:sp>
      <p:sp>
        <p:nvSpPr>
          <p:cNvPr id="5" name="TextBox 4">
            <a:extLst>
              <a:ext uri="{FF2B5EF4-FFF2-40B4-BE49-F238E27FC236}">
                <a16:creationId xmlns:a16="http://schemas.microsoft.com/office/drawing/2014/main" id="{76FF98F8-F1BB-8C17-9B9E-F857B9926DDD}"/>
              </a:ext>
            </a:extLst>
          </p:cNvPr>
          <p:cNvSpPr txBox="1"/>
          <p:nvPr/>
        </p:nvSpPr>
        <p:spPr>
          <a:xfrm>
            <a:off x="365760" y="2045836"/>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MVT Injury Deaths by Known Subcause, 2022</a:t>
            </a:r>
          </a:p>
        </p:txBody>
      </p:sp>
      <p:graphicFrame>
        <p:nvGraphicFramePr>
          <p:cNvPr id="4" name="Chart 3">
            <a:extLst>
              <a:ext uri="{FF2B5EF4-FFF2-40B4-BE49-F238E27FC236}">
                <a16:creationId xmlns:a16="http://schemas.microsoft.com/office/drawing/2014/main" id="{B9DC85D6-F84F-4B99-A1B8-2C56933537B2}"/>
              </a:ext>
            </a:extLst>
          </p:cNvPr>
          <p:cNvGraphicFramePr>
            <a:graphicFrameLocks/>
          </p:cNvGraphicFramePr>
          <p:nvPr>
            <p:extLst>
              <p:ext uri="{D42A27DB-BD31-4B8C-83A1-F6EECF244321}">
                <p14:modId xmlns:p14="http://schemas.microsoft.com/office/powerpoint/2010/main" val="4088725489"/>
              </p:ext>
            </p:extLst>
          </p:nvPr>
        </p:nvGraphicFramePr>
        <p:xfrm>
          <a:off x="477079" y="2293296"/>
          <a:ext cx="7989566" cy="38291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026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Inpatient">
            <a:extLst>
              <a:ext uri="{FF2B5EF4-FFF2-40B4-BE49-F238E27FC236}">
                <a16:creationId xmlns:a16="http://schemas.microsoft.com/office/drawing/2014/main" id="{6E5A8924-864A-714B-98A8-0B8DB11BB2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
        <p:nvSpPr>
          <p:cNvPr id="5" name="Title 1">
            <a:extLst>
              <a:ext uri="{FF2B5EF4-FFF2-40B4-BE49-F238E27FC236}">
                <a16:creationId xmlns:a16="http://schemas.microsoft.com/office/drawing/2014/main" id="{9D33551F-1805-93F7-9C3B-040AF546ABF3}"/>
              </a:ext>
            </a:extLst>
          </p:cNvPr>
          <p:cNvSpPr txBox="1">
            <a:spLocks/>
          </p:cNvSpPr>
          <p:nvPr/>
        </p:nvSpPr>
        <p:spPr>
          <a:xfrm>
            <a:off x="3173076" y="1561242"/>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br>
              <a:rPr lang="en-US" sz="4800" dirty="0">
                <a:solidFill>
                  <a:srgbClr val="4B6317"/>
                </a:solidFill>
                <a:latin typeface="+mn-lt"/>
              </a:rPr>
            </a:br>
            <a:r>
              <a:rPr lang="en-US" sz="4800" dirty="0">
                <a:solidFill>
                  <a:srgbClr val="4B6317"/>
                </a:solidFill>
                <a:latin typeface="+mn-lt"/>
              </a:rPr>
              <a:t>Unintentional Motor Vehicle</a:t>
            </a:r>
            <a:br>
              <a:rPr lang="en-US" sz="4800" dirty="0">
                <a:solidFill>
                  <a:srgbClr val="4B6317"/>
                </a:solidFill>
                <a:latin typeface="+mn-lt"/>
              </a:rPr>
            </a:br>
            <a:r>
              <a:rPr lang="en-US" sz="4800" dirty="0">
                <a:solidFill>
                  <a:srgbClr val="4B6317"/>
                </a:solidFill>
                <a:latin typeface="+mn-lt"/>
              </a:rPr>
              <a:t>Traffic Hospitalizations</a:t>
            </a:r>
          </a:p>
        </p:txBody>
      </p:sp>
    </p:spTree>
    <p:extLst>
      <p:ext uri="{BB962C8B-B14F-4D97-AF65-F5344CB8AC3E}">
        <p14:creationId xmlns:p14="http://schemas.microsoft.com/office/powerpoint/2010/main" val="669354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48103"/>
            <a:ext cx="8073990" cy="500017"/>
          </a:xfrm>
        </p:spPr>
        <p:txBody>
          <a:bodyPr/>
          <a:lstStyle/>
          <a:p>
            <a:r>
              <a:rPr lang="en-US" i="0" dirty="0"/>
              <a:t>Limited to NC Residents, 2018-2022			</a:t>
            </a:r>
          </a:p>
          <a:p>
            <a:r>
              <a:rPr lang="en-US" b="1" i="0" dirty="0"/>
              <a:t>Source: NC State Center for Health Statistics, Hospitalization Discharge Data (2018-2022)</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15</a:t>
            </a:fld>
            <a:endParaRPr lang="en-US" b="0" dirty="0"/>
          </a:p>
        </p:txBody>
      </p:sp>
      <p:sp>
        <p:nvSpPr>
          <p:cNvPr id="2" name="Title 1"/>
          <p:cNvSpPr>
            <a:spLocks noGrp="1"/>
          </p:cNvSpPr>
          <p:nvPr>
            <p:ph type="title"/>
          </p:nvPr>
        </p:nvSpPr>
        <p:spPr>
          <a:xfrm>
            <a:off x="365760" y="1097280"/>
            <a:ext cx="8563554" cy="981162"/>
          </a:xfrm>
        </p:spPr>
        <p:txBody>
          <a:bodyPr/>
          <a:lstStyle/>
          <a:p>
            <a:r>
              <a:rPr lang="en-US" sz="3200" dirty="0"/>
              <a:t>Unintentional MVT hospitalizations increased by </a:t>
            </a:r>
            <a:r>
              <a:rPr lang="en-US" sz="3200" u="sng" dirty="0">
                <a:solidFill>
                  <a:schemeClr val="accent1"/>
                </a:solidFill>
              </a:rPr>
              <a:t>14%</a:t>
            </a:r>
            <a:r>
              <a:rPr lang="en-US" sz="3200" dirty="0"/>
              <a:t> from 2018 to 2022</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graphicFrame>
        <p:nvGraphicFramePr>
          <p:cNvPr id="3" name="Chart 2">
            <a:extLst>
              <a:ext uri="{FF2B5EF4-FFF2-40B4-BE49-F238E27FC236}">
                <a16:creationId xmlns:a16="http://schemas.microsoft.com/office/drawing/2014/main" id="{00000000-0008-0000-0300-000004000000}"/>
              </a:ext>
            </a:extLst>
          </p:cNvPr>
          <p:cNvGraphicFramePr>
            <a:graphicFrameLocks/>
          </p:cNvGraphicFramePr>
          <p:nvPr>
            <p:extLst>
              <p:ext uri="{D42A27DB-BD31-4B8C-83A1-F6EECF244321}">
                <p14:modId xmlns:p14="http://schemas.microsoft.com/office/powerpoint/2010/main" val="1162071663"/>
              </p:ext>
            </p:extLst>
          </p:nvPr>
        </p:nvGraphicFramePr>
        <p:xfrm>
          <a:off x="460374" y="2078441"/>
          <a:ext cx="8161112" cy="3969662"/>
        </p:xfrm>
        <a:graphic>
          <a:graphicData uri="http://schemas.openxmlformats.org/drawingml/2006/chart">
            <c:chart xmlns:c="http://schemas.openxmlformats.org/drawingml/2006/chart" xmlns:r="http://schemas.openxmlformats.org/officeDocument/2006/relationships" r:id="rId4"/>
          </a:graphicData>
        </a:graphic>
      </p:graphicFrame>
      <p:sp>
        <p:nvSpPr>
          <p:cNvPr id="5" name="Arrow: Up 4">
            <a:extLst>
              <a:ext uri="{FF2B5EF4-FFF2-40B4-BE49-F238E27FC236}">
                <a16:creationId xmlns:a16="http://schemas.microsoft.com/office/drawing/2014/main" id="{5FF395BC-C251-CCA4-9A4F-3F83D7C513D2}"/>
              </a:ext>
            </a:extLst>
          </p:cNvPr>
          <p:cNvSpPr/>
          <p:nvPr/>
        </p:nvSpPr>
        <p:spPr>
          <a:xfrm>
            <a:off x="6972616" y="3570956"/>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DA5E26C9-7D55-CB6B-6CA2-95297F8EB524}"/>
              </a:ext>
            </a:extLst>
          </p:cNvPr>
          <p:cNvGraphicFramePr>
            <a:graphicFrameLocks noGrp="1"/>
          </p:cNvGraphicFramePr>
          <p:nvPr>
            <p:extLst>
              <p:ext uri="{D42A27DB-BD31-4B8C-83A1-F6EECF244321}">
                <p14:modId xmlns:p14="http://schemas.microsoft.com/office/powerpoint/2010/main" val="2134562399"/>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chemeClr val="accent1"/>
                          </a:solidFill>
                          <a:effectLst/>
                          <a:latin typeface="Arial" panose="020B0604020202020204" pitchFamily="34" charset="0"/>
                        </a:rPr>
                        <a:t>14%</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chemeClr val="accent1"/>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spTree>
    <p:extLst>
      <p:ext uri="{BB962C8B-B14F-4D97-AF65-F5344CB8AC3E}">
        <p14:creationId xmlns:p14="http://schemas.microsoft.com/office/powerpoint/2010/main" val="1103852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70495"/>
            <a:ext cx="8073990" cy="656002"/>
          </a:xfrm>
        </p:spPr>
        <p:txBody>
          <a:bodyPr/>
          <a:lstStyle/>
          <a:p>
            <a:r>
              <a:rPr lang="en-US" i="0" dirty="0"/>
              <a:t>Limited to NC residents, 2022, N=7,161; NH-non-Hispanic; Rate not calculated for Other NH</a:t>
            </a:r>
          </a:p>
          <a:p>
            <a:r>
              <a:rPr lang="en-US" i="0" dirty="0"/>
              <a:t>Sex was unknown for 7 (&lt;0.1%) injury hospitalizations and race/ethnicity was unknown for 126 (&lt;0.1%) injury hospitalizations.</a:t>
            </a:r>
          </a:p>
          <a:p>
            <a:r>
              <a:rPr lang="en-US" b="1" i="0" dirty="0"/>
              <a:t>Source: NC State Center for Health Statistics, Hospitalization Discharge Data (2022)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16</a:t>
            </a:fld>
            <a:endParaRPr lang="en-US" b="0" dirty="0"/>
          </a:p>
        </p:txBody>
      </p:sp>
      <p:sp>
        <p:nvSpPr>
          <p:cNvPr id="2" name="Title 1"/>
          <p:cNvSpPr>
            <a:spLocks noGrp="1"/>
          </p:cNvSpPr>
          <p:nvPr>
            <p:ph type="title"/>
          </p:nvPr>
        </p:nvSpPr>
        <p:spPr>
          <a:xfrm>
            <a:off x="365760" y="1097280"/>
            <a:ext cx="8563554" cy="912882"/>
          </a:xfrm>
        </p:spPr>
        <p:txBody>
          <a:bodyPr/>
          <a:lstStyle/>
          <a:p>
            <a:r>
              <a:rPr lang="en-US" sz="2800" dirty="0"/>
              <a:t>Unintentional MVT hospitalization rates were highest among men and NH American Indians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62262807-5583-7851-9FCF-92927D5377DB}"/>
              </a:ext>
            </a:extLst>
          </p:cNvPr>
          <p:cNvSpPr txBox="1"/>
          <p:nvPr/>
        </p:nvSpPr>
        <p:spPr>
          <a:xfrm>
            <a:off x="494397" y="2010162"/>
            <a:ext cx="7599362"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Hospitalizations by  Demographic Group, 2022</a:t>
            </a:r>
          </a:p>
        </p:txBody>
      </p:sp>
      <p:graphicFrame>
        <p:nvGraphicFramePr>
          <p:cNvPr id="4" name="Chart 3">
            <a:extLst>
              <a:ext uri="{FF2B5EF4-FFF2-40B4-BE49-F238E27FC236}">
                <a16:creationId xmlns:a16="http://schemas.microsoft.com/office/drawing/2014/main" id="{00000000-0008-0000-0600-000005000000}"/>
              </a:ext>
            </a:extLst>
          </p:cNvPr>
          <p:cNvGraphicFramePr>
            <a:graphicFrameLocks/>
          </p:cNvGraphicFramePr>
          <p:nvPr>
            <p:extLst>
              <p:ext uri="{D42A27DB-BD31-4B8C-83A1-F6EECF244321}">
                <p14:modId xmlns:p14="http://schemas.microsoft.com/office/powerpoint/2010/main" val="3337533285"/>
              </p:ext>
            </p:extLst>
          </p:nvPr>
        </p:nvGraphicFramePr>
        <p:xfrm>
          <a:off x="485191" y="2164051"/>
          <a:ext cx="7866287" cy="38064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94267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91156"/>
            <a:ext cx="8073990" cy="502683"/>
          </a:xfrm>
        </p:spPr>
        <p:txBody>
          <a:bodyPr/>
          <a:lstStyle/>
          <a:p>
            <a:r>
              <a:rPr lang="en-US" i="0" dirty="0"/>
              <a:t>Limited to NC residents, 2022, N=7,161</a:t>
            </a:r>
          </a:p>
          <a:p>
            <a:r>
              <a:rPr lang="en-US" b="1" i="0" dirty="0"/>
              <a:t>Source: NC State Center for Health Statistics, Hospitalization Discharge Data (2022)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17</a:t>
            </a:fld>
            <a:endParaRPr lang="en-US" b="0" dirty="0"/>
          </a:p>
        </p:txBody>
      </p:sp>
      <p:sp>
        <p:nvSpPr>
          <p:cNvPr id="2" name="Title 1"/>
          <p:cNvSpPr>
            <a:spLocks noGrp="1"/>
          </p:cNvSpPr>
          <p:nvPr>
            <p:ph type="title"/>
          </p:nvPr>
        </p:nvSpPr>
        <p:spPr>
          <a:xfrm>
            <a:off x="365760" y="1128453"/>
            <a:ext cx="8563554" cy="1002186"/>
          </a:xfrm>
        </p:spPr>
        <p:txBody>
          <a:bodyPr/>
          <a:lstStyle/>
          <a:p>
            <a:r>
              <a:rPr lang="en-US" sz="2800" dirty="0"/>
              <a:t>Rates of unintentional MVT hospitalizations are highest among adults 20-34 and 85 and older</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F950A1B0-833F-914B-4327-CDBE3377E8D2}"/>
              </a:ext>
            </a:extLst>
          </p:cNvPr>
          <p:cNvSpPr txBox="1"/>
          <p:nvPr/>
        </p:nvSpPr>
        <p:spPr>
          <a:xfrm>
            <a:off x="395577" y="2078684"/>
            <a:ext cx="6800850"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Hospitalizations by Age Group, 2022</a:t>
            </a:r>
          </a:p>
        </p:txBody>
      </p:sp>
      <p:graphicFrame>
        <p:nvGraphicFramePr>
          <p:cNvPr id="3" name="Chart 2">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3091856997"/>
              </p:ext>
            </p:extLst>
          </p:nvPr>
        </p:nvGraphicFramePr>
        <p:xfrm>
          <a:off x="398532" y="2253354"/>
          <a:ext cx="8008446" cy="39821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778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06883"/>
            <a:ext cx="8073990" cy="493486"/>
          </a:xfrm>
        </p:spPr>
        <p:txBody>
          <a:bodyPr/>
          <a:lstStyle/>
          <a:p>
            <a:r>
              <a:rPr lang="en-US" i="0" dirty="0"/>
              <a:t>Limited to NC residents, 2022, N=7,161</a:t>
            </a:r>
          </a:p>
          <a:p>
            <a:r>
              <a:rPr lang="en-US" b="1" i="0" dirty="0"/>
              <a:t>Source: NC State Center for Health Statistics, Hospitalization Discharge Data (2022)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MVT-Occupant was the leading sub-cause for unintentional MVT hospitalizations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D37EB3C9-93A4-818C-CCF9-782074E44D80}"/>
              </a:ext>
            </a:extLst>
          </p:cNvPr>
          <p:cNvSpPr txBox="1"/>
          <p:nvPr/>
        </p:nvSpPr>
        <p:spPr>
          <a:xfrm>
            <a:off x="422472" y="2066618"/>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Unintentional MVT Injury Hospitalizations by Known Subcause, 2022</a:t>
            </a:r>
          </a:p>
        </p:txBody>
      </p:sp>
      <p:graphicFrame>
        <p:nvGraphicFramePr>
          <p:cNvPr id="4" name="Chart 3">
            <a:extLst>
              <a:ext uri="{FF2B5EF4-FFF2-40B4-BE49-F238E27FC236}">
                <a16:creationId xmlns:a16="http://schemas.microsoft.com/office/drawing/2014/main" id="{18CCADFA-0A21-469D-A17A-E29ED3DDBB9F}"/>
              </a:ext>
            </a:extLst>
          </p:cNvPr>
          <p:cNvGraphicFramePr>
            <a:graphicFrameLocks/>
          </p:cNvGraphicFramePr>
          <p:nvPr>
            <p:extLst>
              <p:ext uri="{D42A27DB-BD31-4B8C-83A1-F6EECF244321}">
                <p14:modId xmlns:p14="http://schemas.microsoft.com/office/powerpoint/2010/main" val="2863915008"/>
              </p:ext>
            </p:extLst>
          </p:nvPr>
        </p:nvGraphicFramePr>
        <p:xfrm>
          <a:off x="488976" y="2294907"/>
          <a:ext cx="7827558" cy="374985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3422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27341-0646-97EC-5F08-1A10951F0F5B}"/>
              </a:ext>
            </a:extLst>
          </p:cNvPr>
          <p:cNvSpPr txBox="1">
            <a:spLocks/>
          </p:cNvSpPr>
          <p:nvPr/>
        </p:nvSpPr>
        <p:spPr>
          <a:xfrm>
            <a:off x="3240000" y="2097400"/>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a:solidFill>
                  <a:srgbClr val="643275"/>
                </a:solidFill>
                <a:latin typeface="+mn-lt"/>
              </a:rPr>
              <a:t>Unintentional</a:t>
            </a:r>
            <a:br>
              <a:rPr lang="en-US" sz="4800">
                <a:solidFill>
                  <a:srgbClr val="643275"/>
                </a:solidFill>
                <a:latin typeface="+mn-lt"/>
              </a:rPr>
            </a:br>
            <a:r>
              <a:rPr lang="en-US" sz="4800">
                <a:solidFill>
                  <a:srgbClr val="643275"/>
                </a:solidFill>
                <a:latin typeface="+mn-lt"/>
              </a:rPr>
              <a:t>Motor Vehicle Traffic Emergency Department Visits</a:t>
            </a:r>
            <a:endParaRPr lang="en-US" sz="4800" dirty="0">
              <a:solidFill>
                <a:srgbClr val="643275"/>
              </a:solidFill>
              <a:latin typeface="+mn-lt"/>
            </a:endParaRPr>
          </a:p>
        </p:txBody>
      </p:sp>
      <p:pic>
        <p:nvPicPr>
          <p:cNvPr id="3" name="Graphic 2" descr="Ambulance with solid fill">
            <a:extLst>
              <a:ext uri="{FF2B5EF4-FFF2-40B4-BE49-F238E27FC236}">
                <a16:creationId xmlns:a16="http://schemas.microsoft.com/office/drawing/2014/main" id="{A7B18DA9-9E8D-D06F-8AA6-037D74CFB7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3476" y="2158200"/>
            <a:ext cx="2806524" cy="2806524"/>
          </a:xfrm>
          <a:prstGeom prst="rect">
            <a:avLst/>
          </a:prstGeom>
        </p:spPr>
      </p:pic>
    </p:spTree>
    <p:extLst>
      <p:ext uri="{BB962C8B-B14F-4D97-AF65-F5344CB8AC3E}">
        <p14:creationId xmlns:p14="http://schemas.microsoft.com/office/powerpoint/2010/main" val="245284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2103120"/>
            <a:ext cx="8563554" cy="4001250"/>
          </a:xfrm>
        </p:spPr>
        <p:txBody>
          <a:bodyPr/>
          <a:lstStyle/>
          <a:p>
            <a:pPr marL="0" indent="0">
              <a:buNone/>
            </a:pPr>
            <a:r>
              <a:rPr lang="en-US" sz="1800" b="0" dirty="0"/>
              <a:t>Surveillance methods have been updated to identify any mention of an injury in our morbidity data sources. Individual records with multiple injuries listed will be included in the total for each of those injuries, but only counted once for overall total injury count. Previously, only the first listed injury was counted, which has resulted in an increase in the number of specific injuries identified.</a:t>
            </a:r>
          </a:p>
          <a:p>
            <a:pPr marL="0" indent="0">
              <a:buNone/>
            </a:pPr>
            <a:r>
              <a:rPr lang="en-US" sz="1800" b="0" dirty="0"/>
              <a:t>For questions or for more information see technical notes document available at </a:t>
            </a:r>
            <a:r>
              <a:rPr lang="en-US" sz="1800" b="0" dirty="0">
                <a:hlinkClick r:id="rId3"/>
              </a:rPr>
              <a:t>https://www.injuryfreenc.ncdhhs.gov/DataSurveillance/</a:t>
            </a:r>
            <a:r>
              <a:rPr lang="en-US" sz="1800" b="0" dirty="0"/>
              <a:t> </a:t>
            </a:r>
          </a:p>
          <a:p>
            <a:pPr marL="0" indent="0">
              <a:buNone/>
            </a:pPr>
            <a:r>
              <a:rPr lang="en-US" sz="1800" dirty="0"/>
              <a:t>Case Definitions used:</a:t>
            </a:r>
          </a:p>
          <a:p>
            <a:pPr marL="0" indent="0">
              <a:buNone/>
            </a:pPr>
            <a:r>
              <a:rPr lang="en-US" sz="1050" dirty="0"/>
              <a:t>*Data is limited to </a:t>
            </a:r>
            <a:r>
              <a:rPr lang="en-US" sz="1050" u="sng" dirty="0"/>
              <a:t>unintentional</a:t>
            </a:r>
            <a:r>
              <a:rPr lang="en-US" sz="1050" dirty="0"/>
              <a:t> motor vehicle traffic (MVT)</a:t>
            </a:r>
          </a:p>
          <a:p>
            <a:r>
              <a:rPr lang="en-US" sz="1800" dirty="0"/>
              <a:t>Deaths</a:t>
            </a:r>
            <a:r>
              <a:rPr lang="en-US" sz="1800" b="0" dirty="0"/>
              <a:t> – ICD-10 codes listed as cause of death</a:t>
            </a:r>
          </a:p>
          <a:p>
            <a:pPr lvl="1"/>
            <a:r>
              <a:rPr lang="en-US" sz="1400" b="0" i="0" dirty="0">
                <a:effectLst/>
                <a:latin typeface="Arial" panose="020B0604020202020204" pitchFamily="34" charset="0"/>
              </a:rPr>
              <a:t>[V02–V04](.1,.9), V09.2, [V12–V14](.3–.9), V19(.4–.6), [V20–V28](.3–.9), [V29–V79](.4–.9), V80(.3–.5), V81.1, V82.1, [V83–V86](.0–.3), V87(.0–.8), V89.2</a:t>
            </a:r>
            <a:endParaRPr lang="en-US" sz="3200" b="0" dirty="0">
              <a:latin typeface="+mn-lt"/>
            </a:endParaRPr>
          </a:p>
          <a:p>
            <a:pPr marL="257175" lvl="1" indent="0">
              <a:buNone/>
            </a:pPr>
            <a:endParaRPr lang="en-US" b="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i="0" dirty="0"/>
              <a:t>*See technical notes document for a full list of ICD-10 codes for TBI deaths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Motor Vehicle Traffic Technical Notes</a:t>
            </a:r>
          </a:p>
        </p:txBody>
      </p:sp>
    </p:spTree>
    <p:extLst>
      <p:ext uri="{BB962C8B-B14F-4D97-AF65-F5344CB8AC3E}">
        <p14:creationId xmlns:p14="http://schemas.microsoft.com/office/powerpoint/2010/main" val="3760995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99243"/>
            <a:ext cx="8073990" cy="511631"/>
          </a:xfrm>
        </p:spPr>
        <p:txBody>
          <a:bodyPr/>
          <a:lstStyle/>
          <a:p>
            <a:r>
              <a:rPr lang="en-US" i="0" dirty="0"/>
              <a:t>Limited to NC residents, 2018-2022</a:t>
            </a:r>
          </a:p>
          <a:p>
            <a:r>
              <a:rPr lang="en-US" b="1" i="0" dirty="0"/>
              <a:t>Source: NC DETECT (2018-2022)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20</a:t>
            </a:fld>
            <a:endParaRPr lang="en-US" b="0" dirty="0"/>
          </a:p>
        </p:txBody>
      </p:sp>
      <p:sp>
        <p:nvSpPr>
          <p:cNvPr id="2" name="Title 1"/>
          <p:cNvSpPr>
            <a:spLocks noGrp="1"/>
          </p:cNvSpPr>
          <p:nvPr>
            <p:ph type="title"/>
          </p:nvPr>
        </p:nvSpPr>
        <p:spPr>
          <a:xfrm>
            <a:off x="365760" y="1097279"/>
            <a:ext cx="8563554" cy="973567"/>
          </a:xfrm>
        </p:spPr>
        <p:txBody>
          <a:bodyPr/>
          <a:lstStyle/>
          <a:p>
            <a:r>
              <a:rPr lang="en-US" sz="3200" dirty="0"/>
              <a:t>Unintentional MVT ED visits decreased by </a:t>
            </a:r>
            <a:r>
              <a:rPr lang="en-US" sz="3200" u="sng" dirty="0">
                <a:solidFill>
                  <a:schemeClr val="accent5"/>
                </a:solidFill>
              </a:rPr>
              <a:t>14%</a:t>
            </a:r>
            <a:r>
              <a:rPr lang="en-US" sz="3200" dirty="0"/>
              <a:t> from 2018 to 2022</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graphicFrame>
        <p:nvGraphicFramePr>
          <p:cNvPr id="3" name="Chart 2">
            <a:extLst>
              <a:ext uri="{FF2B5EF4-FFF2-40B4-BE49-F238E27FC236}">
                <a16:creationId xmlns:a16="http://schemas.microsoft.com/office/drawing/2014/main" id="{00000000-0008-0000-0300-000006000000}"/>
              </a:ext>
            </a:extLst>
          </p:cNvPr>
          <p:cNvGraphicFramePr>
            <a:graphicFrameLocks/>
          </p:cNvGraphicFramePr>
          <p:nvPr>
            <p:extLst>
              <p:ext uri="{D42A27DB-BD31-4B8C-83A1-F6EECF244321}">
                <p14:modId xmlns:p14="http://schemas.microsoft.com/office/powerpoint/2010/main" val="4062901262"/>
              </p:ext>
            </p:extLst>
          </p:nvPr>
        </p:nvGraphicFramePr>
        <p:xfrm>
          <a:off x="460374" y="2070846"/>
          <a:ext cx="8073990" cy="4028397"/>
        </p:xfrm>
        <a:graphic>
          <a:graphicData uri="http://schemas.openxmlformats.org/drawingml/2006/chart">
            <c:chart xmlns:c="http://schemas.openxmlformats.org/drawingml/2006/chart" xmlns:r="http://schemas.openxmlformats.org/officeDocument/2006/relationships" r:id="rId4"/>
          </a:graphicData>
        </a:graphic>
      </p:graphicFrame>
      <p:sp>
        <p:nvSpPr>
          <p:cNvPr id="4" name="Arrow: Up 3">
            <a:extLst>
              <a:ext uri="{FF2B5EF4-FFF2-40B4-BE49-F238E27FC236}">
                <a16:creationId xmlns:a16="http://schemas.microsoft.com/office/drawing/2014/main" id="{3FFB0139-CC48-03BA-7DD8-0CA81ADE5E83}"/>
              </a:ext>
            </a:extLst>
          </p:cNvPr>
          <p:cNvSpPr/>
          <p:nvPr/>
        </p:nvSpPr>
        <p:spPr>
          <a:xfrm rot="10800000">
            <a:off x="6972616" y="3570956"/>
            <a:ext cx="1234440" cy="1344168"/>
          </a:xfrm>
          <a:prstGeom prst="upArrow">
            <a:avLst>
              <a:gd name="adj1" fmla="val 50000"/>
              <a:gd name="adj2" fmla="val 3518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Table 4">
            <a:extLst>
              <a:ext uri="{FF2B5EF4-FFF2-40B4-BE49-F238E27FC236}">
                <a16:creationId xmlns:a16="http://schemas.microsoft.com/office/drawing/2014/main" id="{CA7A736A-8FF9-9433-37ED-11EB8A87BD5D}"/>
              </a:ext>
            </a:extLst>
          </p:cNvPr>
          <p:cNvGraphicFramePr>
            <a:graphicFrameLocks noGrp="1"/>
          </p:cNvGraphicFramePr>
          <p:nvPr>
            <p:extLst>
              <p:ext uri="{D42A27DB-BD31-4B8C-83A1-F6EECF244321}">
                <p14:modId xmlns:p14="http://schemas.microsoft.com/office/powerpoint/2010/main" val="4212849713"/>
              </p:ext>
            </p:extLst>
          </p:nvPr>
        </p:nvGraphicFramePr>
        <p:xfrm>
          <a:off x="6972616" y="3989556"/>
          <a:ext cx="1234440" cy="902970"/>
        </p:xfrm>
        <a:graphic>
          <a:graphicData uri="http://schemas.openxmlformats.org/drawingml/2006/table">
            <a:tbl>
              <a:tblPr/>
              <a:tblGrid>
                <a:gridCol w="1234440">
                  <a:extLst>
                    <a:ext uri="{9D8B030D-6E8A-4147-A177-3AD203B41FA5}">
                      <a16:colId xmlns:a16="http://schemas.microsoft.com/office/drawing/2014/main" val="1004985578"/>
                    </a:ext>
                  </a:extLst>
                </a:gridCol>
              </a:tblGrid>
              <a:tr h="470575">
                <a:tc>
                  <a:txBody>
                    <a:bodyPr/>
                    <a:lstStyle/>
                    <a:p>
                      <a:pPr algn="ctr" fontAlgn="ctr"/>
                      <a:r>
                        <a:rPr lang="en-US" sz="3600" b="1" i="0" u="none" strike="noStrike" dirty="0">
                          <a:solidFill>
                            <a:schemeClr val="accent5"/>
                          </a:solidFill>
                          <a:effectLst/>
                          <a:latin typeface="Arial" panose="020B0604020202020204" pitchFamily="34" charset="0"/>
                        </a:rPr>
                        <a:t>14%</a:t>
                      </a:r>
                    </a:p>
                  </a:txBody>
                  <a:tcPr marL="9525" marR="9525" marT="9525" marB="0" anchor="ctr">
                    <a:lnL>
                      <a:noFill/>
                    </a:lnL>
                    <a:lnR>
                      <a:noFill/>
                    </a:lnR>
                    <a:lnT>
                      <a:noFill/>
                    </a:lnT>
                    <a:lnB>
                      <a:noFill/>
                    </a:lnB>
                    <a:noFill/>
                  </a:tcPr>
                </a:tc>
                <a:extLst>
                  <a:ext uri="{0D108BD9-81ED-4DB2-BD59-A6C34878D82A}">
                    <a16:rowId xmlns:a16="http://schemas.microsoft.com/office/drawing/2014/main" val="1774506326"/>
                  </a:ext>
                </a:extLst>
              </a:tr>
              <a:tr h="290697">
                <a:tc>
                  <a:txBody>
                    <a:bodyPr/>
                    <a:lstStyle/>
                    <a:p>
                      <a:pPr algn="ctr" fontAlgn="ctr"/>
                      <a:r>
                        <a:rPr lang="en-US" sz="2200" b="1" i="0" u="none" strike="noStrike" dirty="0">
                          <a:solidFill>
                            <a:schemeClr val="accent5"/>
                          </a:solidFill>
                          <a:effectLst/>
                          <a:latin typeface="Arial" panose="020B0604020202020204" pitchFamily="34" charset="0"/>
                        </a:rPr>
                        <a:t>decrease</a:t>
                      </a:r>
                    </a:p>
                  </a:txBody>
                  <a:tcPr marL="9525" marR="9525" marT="9525" marB="0" anchor="ctr">
                    <a:lnL>
                      <a:noFill/>
                    </a:lnL>
                    <a:lnR>
                      <a:noFill/>
                    </a:lnR>
                    <a:lnT>
                      <a:noFill/>
                    </a:lnT>
                    <a:lnB>
                      <a:noFill/>
                    </a:lnB>
                    <a:noFill/>
                  </a:tcPr>
                </a:tc>
                <a:extLst>
                  <a:ext uri="{0D108BD9-81ED-4DB2-BD59-A6C34878D82A}">
                    <a16:rowId xmlns:a16="http://schemas.microsoft.com/office/drawing/2014/main" val="1146256568"/>
                  </a:ext>
                </a:extLst>
              </a:tr>
            </a:tbl>
          </a:graphicData>
        </a:graphic>
      </p:graphicFrame>
    </p:spTree>
    <p:extLst>
      <p:ext uri="{BB962C8B-B14F-4D97-AF65-F5344CB8AC3E}">
        <p14:creationId xmlns:p14="http://schemas.microsoft.com/office/powerpoint/2010/main" val="235436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5943600"/>
            <a:ext cx="8073990" cy="650240"/>
          </a:xfrm>
        </p:spPr>
        <p:txBody>
          <a:bodyPr/>
          <a:lstStyle/>
          <a:p>
            <a:r>
              <a:rPr lang="en-US" i="0" dirty="0"/>
              <a:t>Limited to NC residents, 2022, N=111,991; Race and ethnicity were analyzed separately; Rate not calculated for Other</a:t>
            </a:r>
          </a:p>
          <a:p>
            <a:r>
              <a:rPr lang="en-US" i="0" dirty="0"/>
              <a:t>NH - non-Hispanic; sex was unknown for 668 (&lt;0.1%) injury ED visits and race/ethnicity was unknown for 3,013 (&lt;0.1%) injury ED visits.</a:t>
            </a:r>
          </a:p>
          <a:p>
            <a:r>
              <a:rPr lang="en-US" b="1" i="0" dirty="0"/>
              <a:t>Source: NC DETECT (2018-2022)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21</a:t>
            </a:fld>
            <a:endParaRPr lang="en-US" b="0" dirty="0"/>
          </a:p>
        </p:txBody>
      </p:sp>
      <p:sp>
        <p:nvSpPr>
          <p:cNvPr id="2" name="Title 1"/>
          <p:cNvSpPr>
            <a:spLocks noGrp="1"/>
          </p:cNvSpPr>
          <p:nvPr>
            <p:ph type="title"/>
          </p:nvPr>
        </p:nvSpPr>
        <p:spPr>
          <a:xfrm>
            <a:off x="365760" y="1097279"/>
            <a:ext cx="8563554" cy="874955"/>
          </a:xfrm>
        </p:spPr>
        <p:txBody>
          <a:bodyPr/>
          <a:lstStyle/>
          <a:p>
            <a:r>
              <a:rPr lang="en-US" sz="3000" dirty="0"/>
              <a:t>Rates of unintentional MVT ED visits were highest among women and Black residents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C5273C5C-A2C7-F603-7B9B-C561D7873B42}"/>
              </a:ext>
            </a:extLst>
          </p:cNvPr>
          <p:cNvSpPr txBox="1"/>
          <p:nvPr/>
        </p:nvSpPr>
        <p:spPr>
          <a:xfrm>
            <a:off x="478339" y="2013356"/>
            <a:ext cx="7173844"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ED Visits by Demographic Group, 2022</a:t>
            </a:r>
          </a:p>
        </p:txBody>
      </p:sp>
      <p:graphicFrame>
        <p:nvGraphicFramePr>
          <p:cNvPr id="3" name="Chart 2">
            <a:extLst>
              <a:ext uri="{FF2B5EF4-FFF2-40B4-BE49-F238E27FC236}">
                <a16:creationId xmlns:a16="http://schemas.microsoft.com/office/drawing/2014/main" id="{00000000-0008-0000-0700-000005000000}"/>
              </a:ext>
            </a:extLst>
          </p:cNvPr>
          <p:cNvGraphicFramePr>
            <a:graphicFrameLocks/>
          </p:cNvGraphicFramePr>
          <p:nvPr>
            <p:extLst>
              <p:ext uri="{D42A27DB-BD31-4B8C-83A1-F6EECF244321}">
                <p14:modId xmlns:p14="http://schemas.microsoft.com/office/powerpoint/2010/main" val="2312320758"/>
              </p:ext>
            </p:extLst>
          </p:nvPr>
        </p:nvGraphicFramePr>
        <p:xfrm>
          <a:off x="487017" y="2259182"/>
          <a:ext cx="8008634" cy="36744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736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06353"/>
            <a:ext cx="8073990" cy="633207"/>
          </a:xfrm>
        </p:spPr>
        <p:txBody>
          <a:bodyPr/>
          <a:lstStyle/>
          <a:p>
            <a:endParaRPr lang="en-US" dirty="0"/>
          </a:p>
          <a:p>
            <a:r>
              <a:rPr lang="en-US" i="0" dirty="0"/>
              <a:t>Age was unknown for 924 ED visits</a:t>
            </a:r>
          </a:p>
          <a:p>
            <a:r>
              <a:rPr lang="en-US" i="0" dirty="0"/>
              <a:t>Limited to NC residents, 2022, N=111,991</a:t>
            </a:r>
          </a:p>
          <a:p>
            <a:r>
              <a:rPr lang="en-US" b="1" i="0" dirty="0"/>
              <a:t>Source: NC DETECT (2022)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ages 20-24 have the highest rates of unintentional MVT ED Visits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8" name="TextBox 7">
            <a:extLst>
              <a:ext uri="{FF2B5EF4-FFF2-40B4-BE49-F238E27FC236}">
                <a16:creationId xmlns:a16="http://schemas.microsoft.com/office/drawing/2014/main" id="{A3A61E93-1359-AC63-F0C8-5447F7B06A90}"/>
              </a:ext>
            </a:extLst>
          </p:cNvPr>
          <p:cNvSpPr txBox="1"/>
          <p:nvPr/>
        </p:nvSpPr>
        <p:spPr>
          <a:xfrm>
            <a:off x="388112" y="2012730"/>
            <a:ext cx="6506605" cy="276999"/>
          </a:xfrm>
          <a:prstGeom prst="rect">
            <a:avLst/>
          </a:prstGeom>
          <a:noFill/>
        </p:spPr>
        <p:txBody>
          <a:bodyPr wrap="square" rtlCol="0">
            <a:spAutoFit/>
          </a:bodyPr>
          <a:lstStyle/>
          <a:p>
            <a:r>
              <a:rPr lang="en-US" sz="1200" dirty="0">
                <a:latin typeface="Franklin Gothic Demi Cond" panose="020B0706030402020204" pitchFamily="34" charset="0"/>
              </a:rPr>
              <a:t>Rate of Unintentional MVT ED Visits by Age Group, 2022</a:t>
            </a:r>
          </a:p>
        </p:txBody>
      </p:sp>
      <p:graphicFrame>
        <p:nvGraphicFramePr>
          <p:cNvPr id="3" name="Chart 2">
            <a:extLst>
              <a:ext uri="{FF2B5EF4-FFF2-40B4-BE49-F238E27FC236}">
                <a16:creationId xmlns:a16="http://schemas.microsoft.com/office/drawing/2014/main" id="{00000000-0008-0000-0700-000003000000}"/>
              </a:ext>
            </a:extLst>
          </p:cNvPr>
          <p:cNvGraphicFramePr>
            <a:graphicFrameLocks/>
          </p:cNvGraphicFramePr>
          <p:nvPr>
            <p:extLst>
              <p:ext uri="{D42A27DB-BD31-4B8C-83A1-F6EECF244321}">
                <p14:modId xmlns:p14="http://schemas.microsoft.com/office/powerpoint/2010/main" val="2275880499"/>
              </p:ext>
            </p:extLst>
          </p:nvPr>
        </p:nvGraphicFramePr>
        <p:xfrm>
          <a:off x="388113" y="2206862"/>
          <a:ext cx="8367775" cy="399799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665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53270"/>
            <a:ext cx="8073990" cy="548640"/>
          </a:xfrm>
        </p:spPr>
        <p:txBody>
          <a:bodyPr/>
          <a:lstStyle/>
          <a:p>
            <a:r>
              <a:rPr lang="en-US" i="0" dirty="0"/>
              <a:t>Limited to NC residents, 2022, N=111,991</a:t>
            </a:r>
          </a:p>
          <a:p>
            <a:r>
              <a:rPr lang="en-US" b="1" i="0" dirty="0"/>
              <a:t>Source: NC DETECT (2022) </a:t>
            </a:r>
          </a:p>
          <a:p>
            <a:r>
              <a:rPr lang="en-US" i="0" dirty="0"/>
              <a:t>Analysis by Injury Epidemiology and Surveillance Unit</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MVT-Occupant was the leading sub-cause for unintentional MVT ED visits</a:t>
            </a:r>
          </a:p>
        </p:txBody>
      </p:sp>
      <p:pic>
        <p:nvPicPr>
          <p:cNvPr id="6" name="Picture 5">
            <a:extLst>
              <a:ext uri="{FF2B5EF4-FFF2-40B4-BE49-F238E27FC236}">
                <a16:creationId xmlns:a16="http://schemas.microsoft.com/office/drawing/2014/main" id="{A946017E-A267-6A64-AD9F-11C926CEB359}"/>
              </a:ext>
            </a:extLst>
          </p:cNvPr>
          <p:cNvPicPr/>
          <p:nvPr/>
        </p:nvPicPr>
        <p:blipFill>
          <a:blip r:embed="rId3"/>
          <a:stretch>
            <a:fillRect/>
          </a:stretch>
        </p:blipFill>
        <p:spPr>
          <a:xfrm>
            <a:off x="6242050" y="3336925"/>
            <a:ext cx="2695575" cy="742950"/>
          </a:xfrm>
          <a:prstGeom prst="rect">
            <a:avLst/>
          </a:prstGeom>
        </p:spPr>
      </p:pic>
      <p:sp>
        <p:nvSpPr>
          <p:cNvPr id="5" name="TextBox 4">
            <a:extLst>
              <a:ext uri="{FF2B5EF4-FFF2-40B4-BE49-F238E27FC236}">
                <a16:creationId xmlns:a16="http://schemas.microsoft.com/office/drawing/2014/main" id="{8D6BAF16-6F19-9F9B-2428-2EDE5D222C07}"/>
              </a:ext>
            </a:extLst>
          </p:cNvPr>
          <p:cNvSpPr txBox="1"/>
          <p:nvPr/>
        </p:nvSpPr>
        <p:spPr>
          <a:xfrm>
            <a:off x="405516" y="2045836"/>
            <a:ext cx="6176962" cy="276999"/>
          </a:xfrm>
          <a:prstGeom prst="rect">
            <a:avLst/>
          </a:prstGeom>
          <a:solidFill>
            <a:schemeClr val="bg1"/>
          </a:solidFill>
        </p:spPr>
        <p:txBody>
          <a:bodyPr wrap="square">
            <a:spAutoFit/>
          </a:bodyPr>
          <a:lstStyle/>
          <a:p>
            <a:r>
              <a:rPr lang="en-US" sz="1200" dirty="0">
                <a:latin typeface="Franklin Gothic Demi Cond" panose="020B0706030402020204" pitchFamily="34" charset="0"/>
              </a:rPr>
              <a:t>Percent of Unintentional MVT Injury ED Visits by Known Subcause, 2022</a:t>
            </a:r>
          </a:p>
        </p:txBody>
      </p:sp>
      <p:graphicFrame>
        <p:nvGraphicFramePr>
          <p:cNvPr id="4" name="Chart 3">
            <a:extLst>
              <a:ext uri="{FF2B5EF4-FFF2-40B4-BE49-F238E27FC236}">
                <a16:creationId xmlns:a16="http://schemas.microsoft.com/office/drawing/2014/main" id="{39F4F60C-5A70-4CCB-A7E4-74F202D88A15}"/>
              </a:ext>
            </a:extLst>
          </p:cNvPr>
          <p:cNvGraphicFramePr>
            <a:graphicFrameLocks/>
          </p:cNvGraphicFramePr>
          <p:nvPr>
            <p:extLst>
              <p:ext uri="{D42A27DB-BD31-4B8C-83A1-F6EECF244321}">
                <p14:modId xmlns:p14="http://schemas.microsoft.com/office/powerpoint/2010/main" val="3502301297"/>
              </p:ext>
            </p:extLst>
          </p:nvPr>
        </p:nvGraphicFramePr>
        <p:xfrm>
          <a:off x="449500" y="2262872"/>
          <a:ext cx="7906510" cy="38139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29069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2103120"/>
            <a:ext cx="8563554" cy="4001250"/>
          </a:xfrm>
        </p:spPr>
        <p:txBody>
          <a:bodyPr/>
          <a:lstStyle/>
          <a:p>
            <a:r>
              <a:rPr lang="en-US" sz="2400" b="0" dirty="0"/>
              <a:t>In 2022, motor vehicle traffic-related injuries resulted in:</a:t>
            </a:r>
          </a:p>
          <a:p>
            <a:pPr lvl="1"/>
            <a:r>
              <a:rPr lang="en-US" sz="2000" b="0" dirty="0"/>
              <a:t>Almost </a:t>
            </a:r>
            <a:r>
              <a:rPr lang="en-US" sz="2000" dirty="0"/>
              <a:t>1,800</a:t>
            </a:r>
            <a:r>
              <a:rPr lang="en-US" sz="2000" b="0" dirty="0"/>
              <a:t> deaths</a:t>
            </a:r>
          </a:p>
          <a:p>
            <a:pPr lvl="1"/>
            <a:r>
              <a:rPr lang="en-US" sz="2000" b="0" dirty="0"/>
              <a:t>Over </a:t>
            </a:r>
            <a:r>
              <a:rPr lang="en-US" sz="2000" dirty="0">
                <a:solidFill>
                  <a:schemeClr val="accent1"/>
                </a:solidFill>
              </a:rPr>
              <a:t>7,000</a:t>
            </a:r>
            <a:r>
              <a:rPr lang="en-US" sz="2000" b="0" dirty="0"/>
              <a:t> hospitalizations</a:t>
            </a:r>
          </a:p>
          <a:p>
            <a:pPr lvl="1"/>
            <a:r>
              <a:rPr lang="en-US" sz="2000" b="0" dirty="0"/>
              <a:t>Nearly </a:t>
            </a:r>
            <a:r>
              <a:rPr lang="en-US" sz="2000" dirty="0">
                <a:solidFill>
                  <a:schemeClr val="accent5"/>
                </a:solidFill>
              </a:rPr>
              <a:t>112,000</a:t>
            </a:r>
            <a:r>
              <a:rPr lang="en-US" sz="2000" b="0" dirty="0"/>
              <a:t> emergency department visits</a:t>
            </a:r>
          </a:p>
          <a:p>
            <a:r>
              <a:rPr lang="en-US" sz="2400" b="0" dirty="0"/>
              <a:t>Most MVT-related injuries and deaths occur among </a:t>
            </a:r>
            <a:r>
              <a:rPr lang="en-US" sz="2400" dirty="0"/>
              <a:t>males,</a:t>
            </a:r>
            <a:r>
              <a:rPr lang="en-US" sz="2400" b="0" dirty="0"/>
              <a:t> </a:t>
            </a:r>
            <a:r>
              <a:rPr lang="en-US" sz="2400" dirty="0"/>
              <a:t>Blacks </a:t>
            </a:r>
            <a:r>
              <a:rPr lang="en-US" sz="2400" b="0" dirty="0"/>
              <a:t>and</a:t>
            </a:r>
            <a:r>
              <a:rPr lang="en-US" sz="2400" dirty="0"/>
              <a:t> American Indians</a:t>
            </a:r>
          </a:p>
          <a:p>
            <a:r>
              <a:rPr lang="en-US" sz="2400" b="0" dirty="0"/>
              <a:t>Rates of MVT-related injuries are highest in the </a:t>
            </a:r>
            <a:r>
              <a:rPr lang="en-US" sz="2400" dirty="0"/>
              <a:t>20-24</a:t>
            </a:r>
            <a:r>
              <a:rPr lang="en-US" sz="2400" b="0" dirty="0"/>
              <a:t> and </a:t>
            </a:r>
            <a:r>
              <a:rPr lang="en-US" sz="2400" dirty="0"/>
              <a:t>25-34 age groups</a:t>
            </a:r>
            <a:endParaRPr lang="en-US" sz="2400" b="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b="1" i="0" dirty="0"/>
              <a:t>*See technical notes document for a full list of ICD-10 codes for TBI deaths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24</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Summary of Unintentional Motor Vehicle Traffic Injury in North Carolina</a:t>
            </a:r>
          </a:p>
        </p:txBody>
      </p:sp>
    </p:spTree>
    <p:extLst>
      <p:ext uri="{BB962C8B-B14F-4D97-AF65-F5344CB8AC3E}">
        <p14:creationId xmlns:p14="http://schemas.microsoft.com/office/powerpoint/2010/main" val="514674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5762EB-8A9A-6202-01EB-2D4D19B58D60}"/>
              </a:ext>
            </a:extLst>
          </p:cNvPr>
          <p:cNvSpPr>
            <a:spLocks noGrp="1"/>
          </p:cNvSpPr>
          <p:nvPr>
            <p:ph type="body" sz="quarter" idx="10"/>
          </p:nvPr>
        </p:nvSpPr>
        <p:spPr>
          <a:xfrm>
            <a:off x="302150" y="2303929"/>
            <a:ext cx="8563554" cy="3752539"/>
          </a:xfrm>
        </p:spPr>
        <p:txBody>
          <a:bodyPr/>
          <a:lstStyle/>
          <a:p>
            <a:r>
              <a:rPr lang="en-US" sz="2800" b="0" dirty="0">
                <a:latin typeface="+mn-lt"/>
              </a:rPr>
              <a:t>NC Injury and Violence Prevention Branch </a:t>
            </a:r>
            <a:r>
              <a:rPr lang="en-US" sz="2800" b="0" dirty="0">
                <a:solidFill>
                  <a:srgbClr val="2F7F95"/>
                </a:solidFill>
                <a:latin typeface="+mn-lt"/>
                <a:hlinkClick r:id="rId2">
                  <a:extLst>
                    <a:ext uri="{A12FA001-AC4F-418D-AE19-62706E023703}">
                      <ahyp:hlinkClr xmlns:ahyp="http://schemas.microsoft.com/office/drawing/2018/hyperlinkcolor" val="tx"/>
                    </a:ext>
                  </a:extLst>
                </a:hlinkClick>
              </a:rPr>
              <a:t>Motor Vehicle Traffic Injury Data</a:t>
            </a:r>
            <a:endParaRPr lang="en-US" sz="2800" b="0" dirty="0">
              <a:solidFill>
                <a:srgbClr val="2F7F95"/>
              </a:solidFill>
              <a:latin typeface="+mn-lt"/>
            </a:endParaRPr>
          </a:p>
          <a:p>
            <a:r>
              <a:rPr lang="en-US" sz="2800" b="0" dirty="0">
                <a:latin typeface="+mn-lt"/>
              </a:rPr>
              <a:t>NC Vision Zero Initiative </a:t>
            </a:r>
            <a:r>
              <a:rPr lang="en-US" sz="2800" b="0" dirty="0">
                <a:solidFill>
                  <a:srgbClr val="2F7F95"/>
                </a:solidFill>
                <a:latin typeface="+mn-lt"/>
                <a:hlinkClick r:id="rId3">
                  <a:extLst>
                    <a:ext uri="{A12FA001-AC4F-418D-AE19-62706E023703}">
                      <ahyp:hlinkClr xmlns:ahyp="http://schemas.microsoft.com/office/drawing/2018/hyperlinkcolor" val="tx"/>
                    </a:ext>
                  </a:extLst>
                </a:hlinkClick>
              </a:rPr>
              <a:t>Data and Analytics Dashboard</a:t>
            </a:r>
            <a:endParaRPr lang="en-US" sz="2800" b="0" dirty="0">
              <a:solidFill>
                <a:srgbClr val="2F7F95"/>
              </a:solidFill>
              <a:latin typeface="+mn-lt"/>
            </a:endParaRPr>
          </a:p>
          <a:p>
            <a:r>
              <a:rPr lang="en-US" sz="2800" b="0" dirty="0">
                <a:latin typeface="+mn-lt"/>
              </a:rPr>
              <a:t>State Center for Health Statistics (SCHS) Death Certificate Data </a:t>
            </a:r>
          </a:p>
          <a:p>
            <a:pPr marL="800080" lvl="1" indent="-285743">
              <a:buFont typeface="Arial" panose="020B0604020202020204" pitchFamily="34" charset="0"/>
              <a:buChar char="•"/>
            </a:pPr>
            <a:r>
              <a:rPr lang="en-US" sz="2400" b="0" dirty="0">
                <a:solidFill>
                  <a:srgbClr val="2F7F95"/>
                </a:solidFill>
                <a:latin typeface="+mn-lt"/>
                <a:hlinkClick r:id="rId4">
                  <a:extLst>
                    <a:ext uri="{A12FA001-AC4F-418D-AE19-62706E023703}">
                      <ahyp:hlinkClr xmlns:ahyp="http://schemas.microsoft.com/office/drawing/2018/hyperlinkcolor" val="tx"/>
                    </a:ext>
                  </a:extLst>
                </a:hlinkClick>
              </a:rPr>
              <a:t>NC Health Data Query System</a:t>
            </a:r>
            <a:endParaRPr lang="en-US" sz="2400" b="0" dirty="0">
              <a:solidFill>
                <a:srgbClr val="2F7F95"/>
              </a:solidFill>
              <a:latin typeface="+mn-lt"/>
            </a:endParaRPr>
          </a:p>
          <a:p>
            <a:r>
              <a:rPr lang="en-US" sz="2800" b="0" dirty="0">
                <a:latin typeface="+mn-lt"/>
              </a:rPr>
              <a:t>CDC WISQARS –  </a:t>
            </a:r>
            <a:r>
              <a:rPr lang="en-US" sz="2800" b="0" dirty="0">
                <a:solidFill>
                  <a:srgbClr val="2F7F95"/>
                </a:solidFill>
                <a:latin typeface="+mn-lt"/>
                <a:hlinkClick r:id="rId5">
                  <a:extLst>
                    <a:ext uri="{A12FA001-AC4F-418D-AE19-62706E023703}">
                      <ahyp:hlinkClr xmlns:ahyp="http://schemas.microsoft.com/office/drawing/2018/hyperlinkcolor" val="tx"/>
                    </a:ext>
                  </a:extLst>
                </a:hlinkClick>
              </a:rPr>
              <a:t>Fatal Injury and Violence Data</a:t>
            </a:r>
            <a:endParaRPr lang="en-US" sz="2800" b="0" dirty="0">
              <a:solidFill>
                <a:srgbClr val="2F7F95"/>
              </a:solidFill>
              <a:latin typeface="+mn-lt"/>
            </a:endParaRPr>
          </a:p>
          <a:p>
            <a:endParaRPr lang="en-US" dirty="0"/>
          </a:p>
        </p:txBody>
      </p:sp>
      <p:sp>
        <p:nvSpPr>
          <p:cNvPr id="4" name="Slide Number Placeholder 3">
            <a:extLst>
              <a:ext uri="{FF2B5EF4-FFF2-40B4-BE49-F238E27FC236}">
                <a16:creationId xmlns:a16="http://schemas.microsoft.com/office/drawing/2014/main" id="{3D049BA8-0D86-66BA-0D40-3B05B4DE7246}"/>
              </a:ext>
            </a:extLst>
          </p:cNvPr>
          <p:cNvSpPr>
            <a:spLocks noGrp="1"/>
          </p:cNvSpPr>
          <p:nvPr>
            <p:ph type="sldNum" sz="quarter" idx="14"/>
          </p:nvPr>
        </p:nvSpPr>
        <p:spPr/>
        <p:txBody>
          <a:bodyPr/>
          <a:lstStyle/>
          <a:p>
            <a:fld id="{11F27F3A-B3E9-41ED-AF8F-A365F10BB65F}" type="slidenum">
              <a:rPr lang="en-US" smtClean="0"/>
              <a:pPr/>
              <a:t>25</a:t>
            </a:fld>
            <a:endParaRPr lang="en-US" dirty="0"/>
          </a:p>
        </p:txBody>
      </p:sp>
      <p:sp>
        <p:nvSpPr>
          <p:cNvPr id="5" name="Title 4">
            <a:extLst>
              <a:ext uri="{FF2B5EF4-FFF2-40B4-BE49-F238E27FC236}">
                <a16:creationId xmlns:a16="http://schemas.microsoft.com/office/drawing/2014/main" id="{1840185D-80B5-B2A4-EF98-03239E07C163}"/>
              </a:ext>
            </a:extLst>
          </p:cNvPr>
          <p:cNvSpPr>
            <a:spLocks noGrp="1"/>
          </p:cNvSpPr>
          <p:nvPr>
            <p:ph type="title"/>
          </p:nvPr>
        </p:nvSpPr>
        <p:spPr>
          <a:xfrm>
            <a:off x="365760" y="1188720"/>
            <a:ext cx="8563554" cy="940525"/>
          </a:xfrm>
        </p:spPr>
        <p:txBody>
          <a:bodyPr/>
          <a:lstStyle/>
          <a:p>
            <a:r>
              <a:rPr lang="en-US" sz="3200" dirty="0">
                <a:solidFill>
                  <a:srgbClr val="4F81BD"/>
                </a:solidFill>
              </a:rPr>
              <a:t>Where to find more data on motor vehicle traffic-related death and injury?</a:t>
            </a:r>
            <a:endParaRPr lang="en-US" sz="3200" dirty="0"/>
          </a:p>
        </p:txBody>
      </p:sp>
    </p:spTree>
    <p:extLst>
      <p:ext uri="{BB962C8B-B14F-4D97-AF65-F5344CB8AC3E}">
        <p14:creationId xmlns:p14="http://schemas.microsoft.com/office/powerpoint/2010/main" val="1914965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309EF8-1470-7734-89B6-B456DC5A794E}"/>
              </a:ext>
            </a:extLst>
          </p:cNvPr>
          <p:cNvSpPr>
            <a:spLocks noGrp="1"/>
          </p:cNvSpPr>
          <p:nvPr>
            <p:ph type="sldNum" sz="quarter" idx="14"/>
          </p:nvPr>
        </p:nvSpPr>
        <p:spPr/>
        <p:txBody>
          <a:bodyPr/>
          <a:lstStyle/>
          <a:p>
            <a:fld id="{11F27F3A-B3E9-41ED-AF8F-A365F10BB65F}" type="slidenum">
              <a:rPr lang="en-US" smtClean="0"/>
              <a:pPr/>
              <a:t>26</a:t>
            </a:fld>
            <a:endParaRPr lang="en-US" dirty="0"/>
          </a:p>
        </p:txBody>
      </p:sp>
      <p:sp>
        <p:nvSpPr>
          <p:cNvPr id="6" name="Title 1">
            <a:extLst>
              <a:ext uri="{FF2B5EF4-FFF2-40B4-BE49-F238E27FC236}">
                <a16:creationId xmlns:a16="http://schemas.microsoft.com/office/drawing/2014/main" id="{D366AD7D-8405-5434-8BFC-15A30AFB8069}"/>
              </a:ext>
            </a:extLst>
          </p:cNvPr>
          <p:cNvSpPr>
            <a:spLocks noGrp="1"/>
          </p:cNvSpPr>
          <p:nvPr>
            <p:ph type="title"/>
          </p:nvPr>
        </p:nvSpPr>
        <p:spPr>
          <a:xfrm>
            <a:off x="365760" y="109728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C7ADBD5A-00DC-AB4B-1216-EC8FD4108BAE}"/>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8942CFFF-1787-E39A-31C1-BFD0DCC02926}"/>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rgbClr val="2F7F95"/>
                </a:solidFill>
                <a:hlinkClick r:id="rId3">
                  <a:extLst>
                    <a:ext uri="{A12FA001-AC4F-418D-AE19-62706E023703}">
                      <ahyp:hlinkClr xmlns:ahyp="http://schemas.microsoft.com/office/drawing/2018/hyperlinkcolor" val="tx"/>
                    </a:ext>
                  </a:extLst>
                </a:hlinkClick>
              </a:rPr>
              <a:t>IVPB Data Request Policy</a:t>
            </a:r>
            <a:endParaRPr lang="en-US" b="1" dirty="0">
              <a:solidFill>
                <a:srgbClr val="2F7F95"/>
              </a:solidFill>
            </a:endParaRPr>
          </a:p>
          <a:p>
            <a:pPr marL="285750" indent="-285750">
              <a:buFont typeface="Arial" panose="020B0604020202020204" pitchFamily="34" charset="0"/>
              <a:buChar char="•"/>
            </a:pPr>
            <a:endParaRPr lang="en-US" dirty="0">
              <a:solidFill>
                <a:srgbClr val="2F7F95"/>
              </a:solidFill>
            </a:endParaRPr>
          </a:p>
          <a:p>
            <a:pPr marL="285750" indent="-285750">
              <a:buFont typeface="Arial" panose="020B0604020202020204" pitchFamily="34" charset="0"/>
              <a:buChar char="•"/>
            </a:pPr>
            <a:r>
              <a:rPr lang="en-US" b="1" dirty="0">
                <a:solidFill>
                  <a:srgbClr val="2F7F95"/>
                </a:solidFill>
                <a:hlinkClick r:id="rId4">
                  <a:extLst>
                    <a:ext uri="{A12FA001-AC4F-418D-AE19-62706E023703}">
                      <ahyp:hlinkClr xmlns:ahyp="http://schemas.microsoft.com/office/drawing/2018/hyperlinkcolor" val="tx"/>
                    </a:ext>
                  </a:extLst>
                </a:hlinkClick>
              </a:rPr>
              <a:t>IVPB Data Support Bookings</a:t>
            </a:r>
            <a:endParaRPr lang="en-US" b="1" dirty="0">
              <a:solidFill>
                <a:srgbClr val="2F7F95"/>
              </a:solidFill>
            </a:endParaRPr>
          </a:p>
        </p:txBody>
      </p:sp>
      <p:pic>
        <p:nvPicPr>
          <p:cNvPr id="9" name="Picture 8">
            <a:extLst>
              <a:ext uri="{FF2B5EF4-FFF2-40B4-BE49-F238E27FC236}">
                <a16:creationId xmlns:a16="http://schemas.microsoft.com/office/drawing/2014/main" id="{F532FFE4-9205-15B5-EDEA-330C74094AD6}"/>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D2F430E3-3969-9EA2-6532-6666992A8CFC}"/>
              </a:ext>
            </a:extLst>
          </p:cNvPr>
          <p:cNvSpPr txBox="1"/>
          <p:nvPr/>
        </p:nvSpPr>
        <p:spPr>
          <a:xfrm>
            <a:off x="45720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251180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88CF52BA-B21C-B768-B34F-0A33EDE889E3}"/>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NCDHHS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www.injuryfreenc.dph.ncdhhs.gov</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22575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645920"/>
            <a:ext cx="8563554" cy="4001250"/>
          </a:xfrm>
        </p:spPr>
        <p:txBody>
          <a:bodyPr/>
          <a:lstStyle/>
          <a:p>
            <a:pPr lvl="1">
              <a:buFont typeface="Arial" panose="020B0604020202020204" pitchFamily="34" charset="0"/>
              <a:buChar char="•"/>
            </a:pPr>
            <a:r>
              <a:rPr lang="en-US" sz="2000" dirty="0"/>
              <a:t>Hospitalizations</a:t>
            </a:r>
            <a:r>
              <a:rPr lang="en-US" sz="2000" b="0" dirty="0"/>
              <a:t> – Among records with an ICD-10-CM injury code*, any mention of the following ICD-10-CM codes (includes records resulting in death)</a:t>
            </a:r>
          </a:p>
          <a:p>
            <a:pPr lvl="1">
              <a:buFont typeface="Arial" panose="020B0604020202020204" pitchFamily="34" charset="0"/>
              <a:buChar char="•"/>
            </a:pPr>
            <a:r>
              <a:rPr lang="en-US" sz="2000" dirty="0"/>
              <a:t>Emergency Department Visits</a:t>
            </a:r>
            <a:r>
              <a:rPr lang="en-US" sz="2000" b="0" dirty="0"/>
              <a:t> – Any mention of the following ICD-10-CM codes (includes records resulting in hospitalization or death)</a:t>
            </a:r>
            <a:endParaRPr lang="en-US" sz="2000" dirty="0"/>
          </a:p>
          <a:p>
            <a:pPr lvl="1"/>
            <a:endParaRPr lang="en-US" b="0" dirty="0"/>
          </a:p>
        </p:txBody>
      </p:sp>
      <p:sp>
        <p:nvSpPr>
          <p:cNvPr id="7" name="Text Placeholder 6"/>
          <p:cNvSpPr>
            <a:spLocks noGrp="1"/>
          </p:cNvSpPr>
          <p:nvPr>
            <p:ph type="body" sz="quarter" idx="11"/>
          </p:nvPr>
        </p:nvSpPr>
        <p:spPr>
          <a:xfrm>
            <a:off x="365760" y="6217920"/>
            <a:ext cx="8073990" cy="330200"/>
          </a:xfrm>
        </p:spPr>
        <p:txBody>
          <a:bodyPr/>
          <a:lstStyle/>
          <a:p>
            <a:r>
              <a:rPr lang="en-US" i="0" dirty="0"/>
              <a:t>*See technical notes document for a full list of ICD-10-CM injury diagnosis codes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Technical Notes, Continued</a:t>
            </a:r>
          </a:p>
        </p:txBody>
      </p:sp>
      <p:graphicFrame>
        <p:nvGraphicFramePr>
          <p:cNvPr id="3" name="Table 7">
            <a:extLst>
              <a:ext uri="{FF2B5EF4-FFF2-40B4-BE49-F238E27FC236}">
                <a16:creationId xmlns:a16="http://schemas.microsoft.com/office/drawing/2014/main" id="{CD70C535-5550-3AD6-5B3E-78C462494DD3}"/>
              </a:ext>
            </a:extLst>
          </p:cNvPr>
          <p:cNvGraphicFramePr>
            <a:graphicFrameLocks noGrp="1"/>
          </p:cNvGraphicFramePr>
          <p:nvPr>
            <p:extLst>
              <p:ext uri="{D42A27DB-BD31-4B8C-83A1-F6EECF244321}">
                <p14:modId xmlns:p14="http://schemas.microsoft.com/office/powerpoint/2010/main" val="3265408913"/>
              </p:ext>
            </p:extLst>
          </p:nvPr>
        </p:nvGraphicFramePr>
        <p:xfrm>
          <a:off x="1425079" y="3494758"/>
          <a:ext cx="5955352" cy="2741823"/>
        </p:xfrm>
        <a:graphic>
          <a:graphicData uri="http://schemas.openxmlformats.org/drawingml/2006/table">
            <a:tbl>
              <a:tblPr firstRow="1" bandRow="1">
                <a:tableStyleId>{5C22544A-7EE6-4342-B048-85BDC9FD1C3A}</a:tableStyleId>
              </a:tblPr>
              <a:tblGrid>
                <a:gridCol w="4340605">
                  <a:extLst>
                    <a:ext uri="{9D8B030D-6E8A-4147-A177-3AD203B41FA5}">
                      <a16:colId xmlns:a16="http://schemas.microsoft.com/office/drawing/2014/main" val="1754342705"/>
                    </a:ext>
                  </a:extLst>
                </a:gridCol>
                <a:gridCol w="1614747">
                  <a:extLst>
                    <a:ext uri="{9D8B030D-6E8A-4147-A177-3AD203B41FA5}">
                      <a16:colId xmlns:a16="http://schemas.microsoft.com/office/drawing/2014/main" val="2907973497"/>
                    </a:ext>
                  </a:extLst>
                </a:gridCol>
              </a:tblGrid>
              <a:tr h="525175">
                <a:tc>
                  <a:txBody>
                    <a:bodyPr/>
                    <a:lstStyle/>
                    <a:p>
                      <a:pPr marL="0" algn="l" defTabSz="685800" rtl="0" eaLnBrk="1" latinLnBrk="0" hangingPunct="1"/>
                      <a:r>
                        <a:rPr lang="en-US" sz="1400" b="1" kern="1200" dirty="0">
                          <a:solidFill>
                            <a:schemeClr val="dk1"/>
                          </a:solidFill>
                          <a:latin typeface="+mn-lt"/>
                          <a:ea typeface="+mn-ea"/>
                          <a:cs typeface="+mn-cs"/>
                        </a:rPr>
                        <a:t>V02.1, V02.9, V03.1, V03.9, V04.1, V04.9,</a:t>
                      </a:r>
                    </a:p>
                    <a:p>
                      <a:pPr marL="0" algn="l" defTabSz="685800" rtl="0" eaLnBrk="1" latinLnBrk="0" hangingPunct="1"/>
                      <a:r>
                        <a:rPr lang="en-US" sz="1400" b="1" kern="1200" dirty="0">
                          <a:solidFill>
                            <a:schemeClr val="dk1"/>
                          </a:solidFill>
                          <a:latin typeface="+mn-lt"/>
                          <a:ea typeface="+mn-ea"/>
                          <a:cs typeface="+mn-cs"/>
                        </a:rPr>
                        <a:t>V09.2, V09.3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US" sz="1400" b="1" dirty="0">
                          <a:solidFill>
                            <a:schemeClr val="tx1"/>
                          </a:solidFill>
                        </a:rPr>
                        <a:t>MVT Pedestrian</a:t>
                      </a:r>
                    </a:p>
                    <a:p>
                      <a:pPr marL="0" algn="l" defTabSz="685800" rtl="0" eaLnBrk="1" latinLnBrk="0" hangingPunct="1"/>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6577652"/>
                  </a:ext>
                </a:extLst>
              </a:tr>
              <a:tr h="437764">
                <a:tc>
                  <a:txBody>
                    <a:bodyPr/>
                    <a:lstStyle/>
                    <a:p>
                      <a:r>
                        <a:rPr lang="en-US" sz="1400" b="1" dirty="0"/>
                        <a:t>V12-V14 (.3-.9), V19.4-V19.6, V19.9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Pedal cycle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567985"/>
                  </a:ext>
                </a:extLst>
              </a:tr>
              <a:tr h="437764">
                <a:tc>
                  <a:txBody>
                    <a:bodyPr/>
                    <a:lstStyle/>
                    <a:p>
                      <a:r>
                        <a:rPr lang="en-US" sz="1400" b="1" dirty="0"/>
                        <a:t>V20-V28 (.3-.9), V29.4-V29.9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Motorcycle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15561035"/>
                  </a:ext>
                </a:extLst>
              </a:tr>
              <a:tr h="304048">
                <a:tc>
                  <a:txBody>
                    <a:bodyPr/>
                    <a:lstStyle/>
                    <a:p>
                      <a:r>
                        <a:rPr lang="en-US" sz="1400" b="1" dirty="0"/>
                        <a:t>V30-V79 (.4-.9), V83-V86 (.0-.3), V87.0-V87.8, V89.2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MVT Occupant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5210057"/>
                  </a:ext>
                </a:extLst>
              </a:tr>
              <a:tr h="3040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t>V80.3-V80.5, V81.1, V82.1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b="1" dirty="0">
                          <a:solidFill>
                            <a:schemeClr val="tx1"/>
                          </a:solidFill>
                        </a:rPr>
                        <a:t>MVT Other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31112879"/>
                  </a:ext>
                </a:extLst>
              </a:tr>
              <a:tr h="280323">
                <a:tc gridSpan="2">
                  <a:txBody>
                    <a:bodyPr/>
                    <a:lstStyle/>
                    <a:p>
                      <a:r>
                        <a:rPr lang="en-US" sz="1400" dirty="0"/>
                        <a:t>*7</a:t>
                      </a:r>
                      <a:r>
                        <a:rPr lang="en-US" sz="1400" baseline="30000" dirty="0"/>
                        <a:t>th</a:t>
                      </a:r>
                      <a:r>
                        <a:rPr lang="en-US" sz="1400" dirty="0"/>
                        <a:t> character of A, B, or missing (reflects initial encounter, active treatment)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53840668"/>
                  </a:ext>
                </a:extLst>
              </a:tr>
            </a:tbl>
          </a:graphicData>
        </a:graphic>
      </p:graphicFrame>
    </p:spTree>
    <p:extLst>
      <p:ext uri="{BB962C8B-B14F-4D97-AF65-F5344CB8AC3E}">
        <p14:creationId xmlns:p14="http://schemas.microsoft.com/office/powerpoint/2010/main" val="324529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499070-E0E6-3C23-96C0-7F3F78D2CD69}"/>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6" name="Title 8">
            <a:extLst>
              <a:ext uri="{FF2B5EF4-FFF2-40B4-BE49-F238E27FC236}">
                <a16:creationId xmlns:a16="http://schemas.microsoft.com/office/drawing/2014/main" id="{580D1D30-B885-6F59-7769-1EE54172D3AE}"/>
              </a:ext>
            </a:extLst>
          </p:cNvPr>
          <p:cNvSpPr>
            <a:spLocks noGrp="1"/>
          </p:cNvSpPr>
          <p:nvPr>
            <p:ph type="title"/>
          </p:nvPr>
        </p:nvSpPr>
        <p:spPr>
          <a:xfrm>
            <a:off x="1280160" y="365760"/>
            <a:ext cx="7537836" cy="548640"/>
          </a:xfrm>
        </p:spPr>
        <p:txBody>
          <a:bodyPr/>
          <a:lstStyle/>
          <a:p>
            <a:r>
              <a:rPr lang="en-US" sz="3200" dirty="0">
                <a:solidFill>
                  <a:srgbClr val="4F81BD"/>
                </a:solidFill>
                <a:latin typeface="+mn-lt"/>
              </a:rPr>
              <a:t>Overview</a:t>
            </a:r>
            <a:endParaRPr lang="en-US" sz="3200" dirty="0">
              <a:solidFill>
                <a:srgbClr val="4F81BD"/>
              </a:solidFill>
            </a:endParaRPr>
          </a:p>
        </p:txBody>
      </p:sp>
      <p:sp>
        <p:nvSpPr>
          <p:cNvPr id="7" name="Text Placeholder 7">
            <a:extLst>
              <a:ext uri="{FF2B5EF4-FFF2-40B4-BE49-F238E27FC236}">
                <a16:creationId xmlns:a16="http://schemas.microsoft.com/office/drawing/2014/main" id="{4FF553DB-2F10-8479-C5FB-59F2DD9DF337}"/>
              </a:ext>
            </a:extLst>
          </p:cNvPr>
          <p:cNvSpPr>
            <a:spLocks noGrp="1"/>
          </p:cNvSpPr>
          <p:nvPr>
            <p:ph type="body" sz="quarter" idx="10"/>
          </p:nvPr>
        </p:nvSpPr>
        <p:spPr>
          <a:xfrm>
            <a:off x="1143000" y="1280160"/>
            <a:ext cx="7955280" cy="4582247"/>
          </a:xfrm>
        </p:spPr>
        <p:txBody>
          <a:bodyPr/>
          <a:lstStyle/>
          <a:p>
            <a:r>
              <a:rPr lang="en-US" sz="2800" b="0" dirty="0">
                <a:solidFill>
                  <a:srgbClr val="17375E"/>
                </a:solidFill>
                <a:latin typeface="+mn-lt"/>
              </a:rPr>
              <a:t>Unintentional Motor Vehicle Traffic (MVT) Death</a:t>
            </a:r>
          </a:p>
          <a:p>
            <a:r>
              <a:rPr lang="en-US" sz="2800" b="0" dirty="0">
                <a:solidFill>
                  <a:srgbClr val="17375E"/>
                </a:solidFill>
                <a:latin typeface="+mn-lt"/>
              </a:rPr>
              <a:t>Unintentional MVT Morbidity</a:t>
            </a:r>
          </a:p>
          <a:p>
            <a:pPr lvl="1"/>
            <a:r>
              <a:rPr lang="en-US" sz="2500" b="0" dirty="0">
                <a:solidFill>
                  <a:srgbClr val="17375E"/>
                </a:solidFill>
                <a:latin typeface="+mn-lt"/>
              </a:rPr>
              <a:t> Hospitalizations and Emergency Department Visits</a:t>
            </a:r>
          </a:p>
          <a:p>
            <a:r>
              <a:rPr lang="en-US" sz="2800" b="0" dirty="0">
                <a:solidFill>
                  <a:srgbClr val="17375E"/>
                </a:solidFill>
                <a:latin typeface="+mn-lt"/>
              </a:rPr>
              <a:t>Resources</a:t>
            </a:r>
          </a:p>
          <a:p>
            <a:endParaRPr lang="en-US" sz="2400" dirty="0">
              <a:solidFill>
                <a:srgbClr val="17375E"/>
              </a:solidFill>
              <a:latin typeface="+mn-lt"/>
            </a:endParaRPr>
          </a:p>
          <a:p>
            <a:pPr>
              <a:buFont typeface="Courier New" panose="02070309020205020404" pitchFamily="49" charset="0"/>
              <a:buChar char="o"/>
            </a:pPr>
            <a:r>
              <a:rPr lang="en-US" sz="2000" b="0" dirty="0">
                <a:solidFill>
                  <a:srgbClr val="17375E"/>
                </a:solidFill>
                <a:latin typeface="+mn-lt"/>
              </a:rPr>
              <a:t>Unintentional MVT Injury/Harm data are available at </a:t>
            </a:r>
            <a:r>
              <a:rPr lang="en-US" sz="2000" b="0" dirty="0">
                <a:solidFill>
                  <a:srgbClr val="2F7F95"/>
                </a:solidFill>
                <a:latin typeface="+mn-lt"/>
                <a:hlinkClick r:id="rId3">
                  <a:extLst>
                    <a:ext uri="{A12FA001-AC4F-418D-AE19-62706E023703}">
                      <ahyp:hlinkClr xmlns:ahyp="http://schemas.microsoft.com/office/drawing/2018/hyperlinkcolor" val="tx"/>
                    </a:ext>
                  </a:extLst>
                </a:hlinkClick>
              </a:rPr>
              <a:t>https://injuryfreenc.dph.ncdhhs.gov/DataSurveillance/MVCData.htm</a:t>
            </a:r>
            <a:endParaRPr lang="en-US" sz="2000" b="0" dirty="0">
              <a:solidFill>
                <a:srgbClr val="2F7F95"/>
              </a:solidFill>
              <a:latin typeface="+mn-lt"/>
            </a:endParaRPr>
          </a:p>
          <a:p>
            <a:pPr>
              <a:buFont typeface="Courier New" panose="02070309020205020404" pitchFamily="49" charset="0"/>
              <a:buChar char="o"/>
            </a:pPr>
            <a:r>
              <a:rPr lang="en-US" sz="2000" b="0" dirty="0">
                <a:solidFill>
                  <a:srgbClr val="17375E"/>
                </a:solidFill>
                <a:latin typeface="+mn-lt"/>
              </a:rPr>
              <a:t>For custom data requests see </a:t>
            </a:r>
            <a:r>
              <a:rPr lang="en-US" sz="2000" b="0" dirty="0">
                <a:solidFill>
                  <a:srgbClr val="2F7F95"/>
                </a:solidFill>
                <a:latin typeface="+mn-lt"/>
                <a:hlinkClick r:id="rId4">
                  <a:extLst>
                    <a:ext uri="{A12FA001-AC4F-418D-AE19-62706E023703}">
                      <ahyp:hlinkClr xmlns:ahyp="http://schemas.microsoft.com/office/drawing/2018/hyperlinkcolor" val="tx"/>
                    </a:ext>
                  </a:extLst>
                </a:hlinkClick>
              </a:rPr>
              <a:t>https://injuryfreenc.dph.ncdhhs.gov/DataSurveillance/DataRequestPolicy.htm</a:t>
            </a:r>
            <a:endParaRPr lang="en-US" sz="2000" b="0" dirty="0">
              <a:solidFill>
                <a:srgbClr val="2F7F95"/>
              </a:solidFill>
              <a:latin typeface="+mn-lt"/>
            </a:endParaRPr>
          </a:p>
          <a:p>
            <a:pPr marL="0" indent="0">
              <a:buNone/>
            </a:pPr>
            <a:endParaRPr lang="en-US" sz="2000" dirty="0">
              <a:solidFill>
                <a:srgbClr val="2F7F95"/>
              </a:solidFill>
              <a:latin typeface="+mn-lt"/>
            </a:endParaRPr>
          </a:p>
          <a:p>
            <a:pPr marL="0" indent="0">
              <a:buNone/>
            </a:pPr>
            <a:endParaRPr lang="en-US" sz="2000" dirty="0">
              <a:solidFill>
                <a:srgbClr val="2F7F95"/>
              </a:solidFill>
              <a:latin typeface="+mn-lt"/>
            </a:endParaRPr>
          </a:p>
        </p:txBody>
      </p:sp>
    </p:spTree>
    <p:extLst>
      <p:ext uri="{BB962C8B-B14F-4D97-AF65-F5344CB8AC3E}">
        <p14:creationId xmlns:p14="http://schemas.microsoft.com/office/powerpoint/2010/main" val="137325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076547"/>
            <a:ext cx="8073990" cy="471573"/>
          </a:xfrm>
        </p:spPr>
        <p:txBody>
          <a:bodyPr/>
          <a:lstStyle/>
          <a:p>
            <a:r>
              <a:rPr lang="en-US" i="0" dirty="0"/>
              <a:t>Limited to NC Residents, 2022		</a:t>
            </a:r>
          </a:p>
          <a:p>
            <a:r>
              <a:rPr lang="en-US" b="1" i="0" dirty="0"/>
              <a:t>Source: NC State Center for Health Statistics, Vital Statistics-Deaths (2022)</a:t>
            </a:r>
            <a:r>
              <a:rPr lang="en-US" i="0" dirty="0"/>
              <a:t>		</a:t>
            </a:r>
          </a:p>
          <a:p>
            <a:r>
              <a:rPr lang="en-US" i="0" dirty="0"/>
              <a:t>Analysis by Injury Epidemiology and Surveillance Unit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5</a:t>
            </a:fld>
            <a:endParaRPr lang="en-US" b="0" dirty="0"/>
          </a:p>
        </p:txBody>
      </p:sp>
      <p:sp>
        <p:nvSpPr>
          <p:cNvPr id="2" name="Title 1"/>
          <p:cNvSpPr>
            <a:spLocks noGrp="1"/>
          </p:cNvSpPr>
          <p:nvPr>
            <p:ph type="title"/>
          </p:nvPr>
        </p:nvSpPr>
        <p:spPr>
          <a:xfrm>
            <a:off x="365760" y="1097280"/>
            <a:ext cx="8563554" cy="979714"/>
          </a:xfrm>
        </p:spPr>
        <p:txBody>
          <a:bodyPr/>
          <a:lstStyle/>
          <a:p>
            <a:r>
              <a:rPr lang="en-US" sz="3200" dirty="0"/>
              <a:t>Unintentional MVT death is the </a:t>
            </a:r>
            <a:r>
              <a:rPr lang="en-US" sz="3200" u="sng" dirty="0">
                <a:solidFill>
                  <a:srgbClr val="003B70"/>
                </a:solidFill>
              </a:rPr>
              <a:t>third</a:t>
            </a:r>
            <a:r>
              <a:rPr lang="en-US" sz="3200" dirty="0"/>
              <a:t> leading cause of injury-related death</a:t>
            </a:r>
          </a:p>
        </p:txBody>
      </p:sp>
      <p:graphicFrame>
        <p:nvGraphicFramePr>
          <p:cNvPr id="4" name="Chart 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238027088"/>
              </p:ext>
            </p:extLst>
          </p:nvPr>
        </p:nvGraphicFramePr>
        <p:xfrm>
          <a:off x="217456" y="2142386"/>
          <a:ext cx="8711858" cy="36422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1963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b="1" i="0" dirty="0"/>
              <a:t>Source: NC State Center of Health Statistics, 2020 Behavioral Risk Factor Surveillance System (BRFSS) Survey Results			</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6</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Proportion of demographic groups </a:t>
            </a:r>
            <a:r>
              <a:rPr lang="en-US" sz="2800" u="sng" dirty="0"/>
              <a:t>reporting always wearing a seatbelt</a:t>
            </a:r>
            <a:r>
              <a:rPr lang="en-US" sz="2800" dirty="0"/>
              <a:t>, 2020 BRFSS</a:t>
            </a:r>
          </a:p>
        </p:txBody>
      </p:sp>
      <p:graphicFrame>
        <p:nvGraphicFramePr>
          <p:cNvPr id="5" name="Chart 4">
            <a:extLst>
              <a:ext uri="{FF2B5EF4-FFF2-40B4-BE49-F238E27FC236}">
                <a16:creationId xmlns:a16="http://schemas.microsoft.com/office/drawing/2014/main" id="{C345F6C8-47CE-446A-B1A9-66129C3C9D2E}"/>
              </a:ext>
            </a:extLst>
          </p:cNvPr>
          <p:cNvGraphicFramePr>
            <a:graphicFrameLocks/>
          </p:cNvGraphicFramePr>
          <p:nvPr>
            <p:extLst>
              <p:ext uri="{D42A27DB-BD31-4B8C-83A1-F6EECF244321}">
                <p14:modId xmlns:p14="http://schemas.microsoft.com/office/powerpoint/2010/main" val="3856771615"/>
              </p:ext>
            </p:extLst>
          </p:nvPr>
        </p:nvGraphicFramePr>
        <p:xfrm>
          <a:off x="216471" y="2388353"/>
          <a:ext cx="4355529" cy="398879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7F3F721A-363F-4450-0F3F-249F8E3BC1A3}"/>
              </a:ext>
            </a:extLst>
          </p:cNvPr>
          <p:cNvSpPr txBox="1"/>
          <p:nvPr/>
        </p:nvSpPr>
        <p:spPr>
          <a:xfrm>
            <a:off x="1445184" y="2024554"/>
            <a:ext cx="1898104"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93.3%</a:t>
            </a:r>
            <a:r>
              <a:rPr lang="en-US" sz="2400" dirty="0"/>
              <a:t> </a:t>
            </a:r>
          </a:p>
        </p:txBody>
      </p:sp>
      <p:sp>
        <p:nvSpPr>
          <p:cNvPr id="12" name="TextBox 11">
            <a:extLst>
              <a:ext uri="{FF2B5EF4-FFF2-40B4-BE49-F238E27FC236}">
                <a16:creationId xmlns:a16="http://schemas.microsoft.com/office/drawing/2014/main" id="{5E6FCCD4-09E1-73AE-B2FB-245E5D55FCBC}"/>
              </a:ext>
            </a:extLst>
          </p:cNvPr>
          <p:cNvSpPr txBox="1"/>
          <p:nvPr/>
        </p:nvSpPr>
        <p:spPr>
          <a:xfrm>
            <a:off x="5800713" y="2033696"/>
            <a:ext cx="1898104"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93.3%</a:t>
            </a:r>
            <a:r>
              <a:rPr lang="en-US" sz="2400" dirty="0"/>
              <a:t> </a:t>
            </a:r>
          </a:p>
        </p:txBody>
      </p:sp>
      <p:graphicFrame>
        <p:nvGraphicFramePr>
          <p:cNvPr id="13" name="Chart 12">
            <a:extLst>
              <a:ext uri="{FF2B5EF4-FFF2-40B4-BE49-F238E27FC236}">
                <a16:creationId xmlns:a16="http://schemas.microsoft.com/office/drawing/2014/main" id="{A0D3D285-7EA0-4BF9-BF97-D9913C6C583E}"/>
              </a:ext>
            </a:extLst>
          </p:cNvPr>
          <p:cNvGraphicFramePr>
            <a:graphicFrameLocks/>
          </p:cNvGraphicFramePr>
          <p:nvPr>
            <p:extLst>
              <p:ext uri="{D42A27DB-BD31-4B8C-83A1-F6EECF244321}">
                <p14:modId xmlns:p14="http://schemas.microsoft.com/office/powerpoint/2010/main" val="2941165861"/>
              </p:ext>
            </p:extLst>
          </p:nvPr>
        </p:nvGraphicFramePr>
        <p:xfrm>
          <a:off x="4647537" y="2486219"/>
          <a:ext cx="4572000" cy="41748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4940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63640"/>
            <a:ext cx="8073990" cy="330200"/>
          </a:xfrm>
        </p:spPr>
        <p:txBody>
          <a:bodyPr/>
          <a:lstStyle/>
          <a:p>
            <a:r>
              <a:rPr lang="en-US" b="1" i="0" dirty="0"/>
              <a:t>Source: NC State Center of Health Statistics, 2020 Behavioral Risk Factor Surveillance System (BRFSS) Survey Results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7</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Proportion of groups </a:t>
            </a:r>
            <a:r>
              <a:rPr lang="en-US" sz="2800" u="sng" dirty="0"/>
              <a:t>reporting driving while having had too much to drink</a:t>
            </a:r>
            <a:r>
              <a:rPr lang="en-US" sz="2800" dirty="0"/>
              <a:t>,* 2020 BRFSS</a:t>
            </a:r>
          </a:p>
        </p:txBody>
      </p:sp>
      <p:sp>
        <p:nvSpPr>
          <p:cNvPr id="14" name="TextBox 13">
            <a:extLst>
              <a:ext uri="{FF2B5EF4-FFF2-40B4-BE49-F238E27FC236}">
                <a16:creationId xmlns:a16="http://schemas.microsoft.com/office/drawing/2014/main" id="{383B6F59-8274-62CB-3C28-AE0838B3B83F}"/>
              </a:ext>
            </a:extLst>
          </p:cNvPr>
          <p:cNvSpPr txBox="1"/>
          <p:nvPr/>
        </p:nvSpPr>
        <p:spPr>
          <a:xfrm>
            <a:off x="365760" y="6126480"/>
            <a:ext cx="2264229" cy="307777"/>
          </a:xfrm>
          <a:prstGeom prst="rect">
            <a:avLst/>
          </a:prstGeom>
          <a:noFill/>
        </p:spPr>
        <p:txBody>
          <a:bodyPr wrap="square" rtlCol="0">
            <a:spAutoFit/>
          </a:bodyPr>
          <a:lstStyle/>
          <a:p>
            <a:r>
              <a:rPr lang="en-US" sz="1400" b="1" dirty="0">
                <a:solidFill>
                  <a:srgbClr val="17375E"/>
                </a:solidFill>
              </a:rPr>
              <a:t>*in the last 30 days</a:t>
            </a:r>
          </a:p>
        </p:txBody>
      </p:sp>
      <p:sp>
        <p:nvSpPr>
          <p:cNvPr id="8" name="TextBox 7">
            <a:extLst>
              <a:ext uri="{FF2B5EF4-FFF2-40B4-BE49-F238E27FC236}">
                <a16:creationId xmlns:a16="http://schemas.microsoft.com/office/drawing/2014/main" id="{183295E1-DCCC-E3A4-1100-B40E3AD37A8F}"/>
              </a:ext>
            </a:extLst>
          </p:cNvPr>
          <p:cNvSpPr txBox="1"/>
          <p:nvPr/>
        </p:nvSpPr>
        <p:spPr>
          <a:xfrm>
            <a:off x="1497874" y="2068924"/>
            <a:ext cx="1646853"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3.5%</a:t>
            </a:r>
            <a:r>
              <a:rPr lang="en-US" sz="2400" dirty="0"/>
              <a:t> </a:t>
            </a:r>
          </a:p>
        </p:txBody>
      </p:sp>
      <p:sp>
        <p:nvSpPr>
          <p:cNvPr id="12" name="TextBox 11">
            <a:extLst>
              <a:ext uri="{FF2B5EF4-FFF2-40B4-BE49-F238E27FC236}">
                <a16:creationId xmlns:a16="http://schemas.microsoft.com/office/drawing/2014/main" id="{CE1E344A-C0E6-48AC-7372-40AD1894C7E5}"/>
              </a:ext>
            </a:extLst>
          </p:cNvPr>
          <p:cNvSpPr txBox="1"/>
          <p:nvPr/>
        </p:nvSpPr>
        <p:spPr>
          <a:xfrm>
            <a:off x="5914477" y="2068924"/>
            <a:ext cx="1646852" cy="461665"/>
          </a:xfrm>
          <a:prstGeom prst="rect">
            <a:avLst/>
          </a:prstGeom>
          <a:noFill/>
        </p:spPr>
        <p:txBody>
          <a:bodyPr wrap="square">
            <a:spAutoFit/>
          </a:bodyPr>
          <a:lstStyle/>
          <a:p>
            <a:r>
              <a:rPr lang="en-US" sz="2400" b="0" i="0" u="none" strike="noStrike" dirty="0">
                <a:solidFill>
                  <a:srgbClr val="ED7D31"/>
                </a:solidFill>
                <a:effectLst/>
                <a:latin typeface="Franklin Gothic Demi Cond" panose="020B0706030402020204" pitchFamily="34" charset="0"/>
              </a:rPr>
              <a:t>Overall 3.5%</a:t>
            </a:r>
            <a:r>
              <a:rPr lang="en-US" sz="2400" dirty="0"/>
              <a:t> </a:t>
            </a:r>
          </a:p>
        </p:txBody>
      </p:sp>
      <p:graphicFrame>
        <p:nvGraphicFramePr>
          <p:cNvPr id="15" name="Chart 14">
            <a:extLst>
              <a:ext uri="{FF2B5EF4-FFF2-40B4-BE49-F238E27FC236}">
                <a16:creationId xmlns:a16="http://schemas.microsoft.com/office/drawing/2014/main" id="{48016AB4-8E73-4328-96AC-C2DC0740BC9B}"/>
              </a:ext>
            </a:extLst>
          </p:cNvPr>
          <p:cNvGraphicFramePr>
            <a:graphicFrameLocks/>
          </p:cNvGraphicFramePr>
          <p:nvPr>
            <p:extLst>
              <p:ext uri="{D42A27DB-BD31-4B8C-83A1-F6EECF244321}">
                <p14:modId xmlns:p14="http://schemas.microsoft.com/office/powerpoint/2010/main" val="820293534"/>
              </p:ext>
            </p:extLst>
          </p:nvPr>
        </p:nvGraphicFramePr>
        <p:xfrm>
          <a:off x="99392" y="2530905"/>
          <a:ext cx="4615056" cy="35930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262C9557-3FB4-4229-BAFD-E8CE5838D071}"/>
              </a:ext>
            </a:extLst>
          </p:cNvPr>
          <p:cNvGraphicFramePr>
            <a:graphicFrameLocks/>
          </p:cNvGraphicFramePr>
          <p:nvPr>
            <p:extLst>
              <p:ext uri="{D42A27DB-BD31-4B8C-83A1-F6EECF244321}">
                <p14:modId xmlns:p14="http://schemas.microsoft.com/office/powerpoint/2010/main" val="1646670641"/>
              </p:ext>
            </p:extLst>
          </p:nvPr>
        </p:nvGraphicFramePr>
        <p:xfrm>
          <a:off x="4344757" y="2443817"/>
          <a:ext cx="4338511" cy="39904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5592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injury_iceberg">
            <a:extLst>
              <a:ext uri="{FF2B5EF4-FFF2-40B4-BE49-F238E27FC236}">
                <a16:creationId xmlns:a16="http://schemas.microsoft.com/office/drawing/2014/main" id="{B5186C8B-0158-45E9-87D6-95A9053DFC9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3649" y="1841536"/>
            <a:ext cx="4599985" cy="4046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11">
            <a:extLst>
              <a:ext uri="{FF2B5EF4-FFF2-40B4-BE49-F238E27FC236}">
                <a16:creationId xmlns:a16="http://schemas.microsoft.com/office/drawing/2014/main" id="{8C270CD3-3978-42BA-B814-B260C966DEBF}"/>
              </a:ext>
            </a:extLst>
          </p:cNvPr>
          <p:cNvSpPr>
            <a:spLocks noChangeArrowheads="1"/>
          </p:cNvSpPr>
          <p:nvPr/>
        </p:nvSpPr>
        <p:spPr bwMode="auto">
          <a:xfrm>
            <a:off x="268374" y="2459504"/>
            <a:ext cx="34946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0" dirty="0"/>
              <a:t>Despite NC’s excellent reporting systems, the </a:t>
            </a:r>
            <a:r>
              <a:rPr lang="en-US" altLang="en-US" sz="2400" b="1" i="1" dirty="0">
                <a:solidFill>
                  <a:srgbClr val="003B70"/>
                </a:solidFill>
              </a:rPr>
              <a:t>total</a:t>
            </a:r>
            <a:r>
              <a:rPr lang="en-US" altLang="en-US" sz="2400" b="0" i="1" dirty="0">
                <a:solidFill>
                  <a:srgbClr val="003B70"/>
                </a:solidFill>
              </a:rPr>
              <a:t> </a:t>
            </a:r>
            <a:r>
              <a:rPr lang="en-US" altLang="en-US" sz="2400" b="1" i="1" dirty="0">
                <a:solidFill>
                  <a:srgbClr val="003B70"/>
                </a:solidFill>
              </a:rPr>
              <a:t>burden</a:t>
            </a:r>
            <a:r>
              <a:rPr lang="en-US" altLang="en-US" sz="2400" b="0" dirty="0">
                <a:solidFill>
                  <a:srgbClr val="003B70"/>
                </a:solidFill>
              </a:rPr>
              <a:t> </a:t>
            </a:r>
            <a:r>
              <a:rPr lang="en-US" altLang="en-US" sz="2400" b="0" dirty="0"/>
              <a:t>of MVT injury in the state </a:t>
            </a:r>
          </a:p>
          <a:p>
            <a:r>
              <a:rPr lang="en-US" altLang="en-US" sz="2400" b="0" dirty="0"/>
              <a:t>is </a:t>
            </a:r>
            <a:r>
              <a:rPr lang="en-US" altLang="en-US" sz="2400" b="1" i="1" dirty="0">
                <a:solidFill>
                  <a:srgbClr val="003B70"/>
                </a:solidFill>
              </a:rPr>
              <a:t>unknown</a:t>
            </a:r>
            <a:r>
              <a:rPr lang="en-US" altLang="en-US" sz="2400" b="0" dirty="0"/>
              <a:t>.</a:t>
            </a:r>
          </a:p>
        </p:txBody>
      </p:sp>
      <p:grpSp>
        <p:nvGrpSpPr>
          <p:cNvPr id="5" name="Group 4">
            <a:extLst>
              <a:ext uri="{FF2B5EF4-FFF2-40B4-BE49-F238E27FC236}">
                <a16:creationId xmlns:a16="http://schemas.microsoft.com/office/drawing/2014/main" id="{308E4EA5-907A-6273-2157-D9C957B6B33B}"/>
              </a:ext>
            </a:extLst>
          </p:cNvPr>
          <p:cNvGrpSpPr/>
          <p:nvPr/>
        </p:nvGrpSpPr>
        <p:grpSpPr>
          <a:xfrm>
            <a:off x="2363327" y="3871896"/>
            <a:ext cx="4417346" cy="1497070"/>
            <a:chOff x="2270366" y="3496014"/>
            <a:chExt cx="4776667" cy="1690627"/>
          </a:xfrm>
        </p:grpSpPr>
        <p:sp>
          <p:nvSpPr>
            <p:cNvPr id="27" name="Text Box 3">
              <a:extLst>
                <a:ext uri="{FF2B5EF4-FFF2-40B4-BE49-F238E27FC236}">
                  <a16:creationId xmlns:a16="http://schemas.microsoft.com/office/drawing/2014/main" id="{6F73705A-EA8C-4B56-B20A-321EAA0CFE79}"/>
                </a:ext>
              </a:extLst>
            </p:cNvPr>
            <p:cNvSpPr txBox="1">
              <a:spLocks noChangeArrowheads="1"/>
            </p:cNvSpPr>
            <p:nvPr/>
          </p:nvSpPr>
          <p:spPr bwMode="auto">
            <a:xfrm>
              <a:off x="2760514" y="3889698"/>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Outpatient Visits</a:t>
              </a:r>
              <a:endParaRPr lang="en-US" altLang="en-US" sz="1800" b="0" dirty="0">
                <a:latin typeface="Franklin Gothic Demi Cond" panose="020B0706030402020204" pitchFamily="34" charset="0"/>
              </a:endParaRPr>
            </a:p>
          </p:txBody>
        </p:sp>
        <p:sp>
          <p:nvSpPr>
            <p:cNvPr id="28" name="Text Box 4">
              <a:extLst>
                <a:ext uri="{FF2B5EF4-FFF2-40B4-BE49-F238E27FC236}">
                  <a16:creationId xmlns:a16="http://schemas.microsoft.com/office/drawing/2014/main" id="{2B4B9B36-E255-4886-A98B-D34F0D6F41F0}"/>
                </a:ext>
              </a:extLst>
            </p:cNvPr>
            <p:cNvSpPr txBox="1">
              <a:spLocks noChangeArrowheads="1"/>
            </p:cNvSpPr>
            <p:nvPr/>
          </p:nvSpPr>
          <p:spPr bwMode="auto">
            <a:xfrm>
              <a:off x="2270366" y="4572367"/>
              <a:ext cx="4776667" cy="614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Medically Unattended Injuries</a:t>
              </a:r>
            </a:p>
          </p:txBody>
        </p:sp>
        <p:sp>
          <p:nvSpPr>
            <p:cNvPr id="36" name="Text Box 12">
              <a:extLst>
                <a:ext uri="{FF2B5EF4-FFF2-40B4-BE49-F238E27FC236}">
                  <a16:creationId xmlns:a16="http://schemas.microsoft.com/office/drawing/2014/main" id="{AB92DC67-E64E-49D8-A96D-5D137AD8110B}"/>
                </a:ext>
              </a:extLst>
            </p:cNvPr>
            <p:cNvSpPr txBox="1">
              <a:spLocks noChangeArrowheads="1"/>
            </p:cNvSpPr>
            <p:nvPr/>
          </p:nvSpPr>
          <p:spPr bwMode="auto">
            <a:xfrm>
              <a:off x="2782202" y="3496014"/>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EMS</a:t>
              </a:r>
              <a:endParaRPr lang="en-US" altLang="en-US" sz="1800" b="0" dirty="0">
                <a:latin typeface="Franklin Gothic Demi Cond" panose="020B0706030402020204" pitchFamily="34" charset="0"/>
              </a:endParaRPr>
            </a:p>
          </p:txBody>
        </p:sp>
        <p:sp>
          <p:nvSpPr>
            <p:cNvPr id="37" name="Line 13">
              <a:extLst>
                <a:ext uri="{FF2B5EF4-FFF2-40B4-BE49-F238E27FC236}">
                  <a16:creationId xmlns:a16="http://schemas.microsoft.com/office/drawing/2014/main" id="{E7E133E8-37DC-4DA0-9C63-79BE3E5B88DA}"/>
                </a:ext>
              </a:extLst>
            </p:cNvPr>
            <p:cNvSpPr>
              <a:spLocks noChangeShapeType="1"/>
            </p:cNvSpPr>
            <p:nvPr/>
          </p:nvSpPr>
          <p:spPr bwMode="auto">
            <a:xfrm>
              <a:off x="2956584" y="3869490"/>
              <a:ext cx="3340664" cy="2020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Franklin Gothic Demi Cond" panose="020B0706030402020204" pitchFamily="34" charset="0"/>
              </a:endParaRPr>
            </a:p>
          </p:txBody>
        </p:sp>
      </p:grpSp>
      <p:sp>
        <p:nvSpPr>
          <p:cNvPr id="8" name="Rectangle 7">
            <a:extLst>
              <a:ext uri="{FF2B5EF4-FFF2-40B4-BE49-F238E27FC236}">
                <a16:creationId xmlns:a16="http://schemas.microsoft.com/office/drawing/2014/main" id="{3C1BAFEE-7D0A-4DDC-BCCA-ADB38ADDB866}"/>
              </a:ext>
            </a:extLst>
          </p:cNvPr>
          <p:cNvSpPr/>
          <p:nvPr/>
        </p:nvSpPr>
        <p:spPr>
          <a:xfrm>
            <a:off x="1730151" y="5368966"/>
            <a:ext cx="5813722" cy="6142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5B524FCE-9D9F-4A93-B2FA-57684A3453B8}"/>
              </a:ext>
            </a:extLst>
          </p:cNvPr>
          <p:cNvSpPr txBox="1"/>
          <p:nvPr/>
        </p:nvSpPr>
        <p:spPr>
          <a:xfrm>
            <a:off x="2363327" y="5368965"/>
            <a:ext cx="4342274" cy="830997"/>
          </a:xfrm>
          <a:prstGeom prst="rect">
            <a:avLst/>
          </a:prstGeom>
          <a:noFill/>
        </p:spPr>
        <p:txBody>
          <a:bodyPr wrap="square" rtlCol="0">
            <a:spAutoFit/>
          </a:bodyPr>
          <a:lstStyle/>
          <a:p>
            <a:pPr algn="ctr"/>
            <a:r>
              <a:rPr lang="en-US" sz="4800" b="1" dirty="0">
                <a:solidFill>
                  <a:srgbClr val="2A5779"/>
                </a:solidFill>
                <a:latin typeface="Franklin Gothic Demi Cond" panose="020B0706030402020204" pitchFamily="34" charset="0"/>
              </a:rPr>
              <a:t>INJURY ICEBERG</a:t>
            </a:r>
          </a:p>
        </p:txBody>
      </p:sp>
      <p:sp>
        <p:nvSpPr>
          <p:cNvPr id="12" name="Title 1">
            <a:extLst>
              <a:ext uri="{FF2B5EF4-FFF2-40B4-BE49-F238E27FC236}">
                <a16:creationId xmlns:a16="http://schemas.microsoft.com/office/drawing/2014/main" id="{487FE886-4E55-A11A-03BD-09A7C6CA5AA3}"/>
              </a:ext>
            </a:extLst>
          </p:cNvPr>
          <p:cNvSpPr txBox="1">
            <a:spLocks/>
          </p:cNvSpPr>
          <p:nvPr/>
        </p:nvSpPr>
        <p:spPr>
          <a:xfrm>
            <a:off x="366184" y="1188720"/>
            <a:ext cx="8563554" cy="894456"/>
          </a:xfrm>
          <a:prstGeom prst="rect">
            <a:avLst/>
          </a:prstGeom>
        </p:spPr>
        <p:txBody>
          <a:bodyPr vert="horz" lIns="91440" tIns="45720" rIns="91440" bIns="45720" rtlCol="0" anchor="t">
            <a:noAutofit/>
          </a:bodyPr>
          <a:lstStyle>
            <a:lvl1pPr algn="l" defTabSz="514350" rtl="0" eaLnBrk="1" latinLnBrk="0" hangingPunct="1">
              <a:lnSpc>
                <a:spcPct val="90000"/>
              </a:lnSpc>
              <a:spcBef>
                <a:spcPct val="0"/>
              </a:spcBef>
              <a:buNone/>
              <a:defRPr sz="2400" b="1" i="0" kern="120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sz="3200" dirty="0"/>
              <a:t>Unintentional MVT deaths are the tip of the iceberg</a:t>
            </a:r>
          </a:p>
        </p:txBody>
      </p:sp>
      <p:sp>
        <p:nvSpPr>
          <p:cNvPr id="13" name="Text Placeholder 6">
            <a:extLst>
              <a:ext uri="{FF2B5EF4-FFF2-40B4-BE49-F238E27FC236}">
                <a16:creationId xmlns:a16="http://schemas.microsoft.com/office/drawing/2014/main" id="{56C66188-8B0F-0C25-D75E-48EC382568CF}"/>
              </a:ext>
            </a:extLst>
          </p:cNvPr>
          <p:cNvSpPr txBox="1">
            <a:spLocks/>
          </p:cNvSpPr>
          <p:nvPr/>
        </p:nvSpPr>
        <p:spPr>
          <a:xfrm>
            <a:off x="365760" y="6128957"/>
            <a:ext cx="8073990" cy="464883"/>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Limited to NC Residents, 2022							</a:t>
            </a:r>
          </a:p>
          <a:p>
            <a:r>
              <a:rPr lang="en-US" b="1" i="0" dirty="0"/>
              <a:t>Source: NC State Center for Health Statistics, Vital Statistics-Deaths (2022) and Hospitalization Discharge Data (2022); NC DETECT (2022)</a:t>
            </a:r>
          </a:p>
          <a:p>
            <a:r>
              <a:rPr lang="en-US" i="0" dirty="0"/>
              <a:t>Analysis by Injury Epidemiology and Surveillance Unit							</a:t>
            </a:r>
          </a:p>
        </p:txBody>
      </p:sp>
      <p:sp>
        <p:nvSpPr>
          <p:cNvPr id="3" name="TextBox 2">
            <a:extLst>
              <a:ext uri="{FF2B5EF4-FFF2-40B4-BE49-F238E27FC236}">
                <a16:creationId xmlns:a16="http://schemas.microsoft.com/office/drawing/2014/main" id="{72E06EC6-17D5-7509-DD08-2DD63FDA1FEB}"/>
              </a:ext>
            </a:extLst>
          </p:cNvPr>
          <p:cNvSpPr txBox="1"/>
          <p:nvPr/>
        </p:nvSpPr>
        <p:spPr>
          <a:xfrm>
            <a:off x="4118354" y="2217249"/>
            <a:ext cx="867179" cy="615553"/>
          </a:xfrm>
          <a:prstGeom prst="rect">
            <a:avLst/>
          </a:prstGeom>
          <a:noFill/>
        </p:spPr>
        <p:txBody>
          <a:bodyPr wrap="square">
            <a:spAutoFit/>
          </a:bodyPr>
          <a:lstStyle/>
          <a:p>
            <a:pPr algn="ctr"/>
            <a:r>
              <a:rPr lang="en-US" b="0" i="0" u="none" strike="noStrike" dirty="0">
                <a:solidFill>
                  <a:schemeClr val="bg1"/>
                </a:solidFill>
                <a:effectLst/>
                <a:latin typeface="Franklin Gothic Demi Cond" panose="020B0706030402020204" pitchFamily="34" charset="0"/>
              </a:rPr>
              <a:t>1,796</a:t>
            </a:r>
          </a:p>
          <a:p>
            <a:pPr algn="ctr"/>
            <a:r>
              <a:rPr lang="en-US" sz="1600" dirty="0">
                <a:solidFill>
                  <a:schemeClr val="bg1"/>
                </a:solidFill>
                <a:latin typeface="Franklin Gothic Demi Cond" panose="020B0706030402020204" pitchFamily="34" charset="0"/>
              </a:rPr>
              <a:t>Deaths</a:t>
            </a:r>
            <a:endParaRPr lang="en-US" sz="1400" b="0" i="0" u="none" strike="noStrike" dirty="0">
              <a:solidFill>
                <a:schemeClr val="bg1"/>
              </a:solidFill>
              <a:effectLst/>
              <a:latin typeface="Franklin Gothic Book" panose="020B0503020102020204" pitchFamily="34" charset="0"/>
            </a:endParaRPr>
          </a:p>
        </p:txBody>
      </p:sp>
      <p:sp>
        <p:nvSpPr>
          <p:cNvPr id="6" name="TextBox 5">
            <a:extLst>
              <a:ext uri="{FF2B5EF4-FFF2-40B4-BE49-F238E27FC236}">
                <a16:creationId xmlns:a16="http://schemas.microsoft.com/office/drawing/2014/main" id="{FEF0E003-030A-DD35-760D-CDCDF3287911}"/>
              </a:ext>
            </a:extLst>
          </p:cNvPr>
          <p:cNvSpPr txBox="1"/>
          <p:nvPr/>
        </p:nvSpPr>
        <p:spPr>
          <a:xfrm>
            <a:off x="3793116" y="2766350"/>
            <a:ext cx="1557768" cy="615553"/>
          </a:xfrm>
          <a:prstGeom prst="rect">
            <a:avLst/>
          </a:prstGeom>
          <a:noFill/>
        </p:spPr>
        <p:txBody>
          <a:bodyPr wrap="square">
            <a:spAutoFit/>
          </a:bodyPr>
          <a:lstStyle/>
          <a:p>
            <a:pPr algn="ctr"/>
            <a:r>
              <a:rPr lang="en-US" i="0" u="none" strike="noStrike" dirty="0">
                <a:solidFill>
                  <a:schemeClr val="bg1"/>
                </a:solidFill>
                <a:effectLst/>
                <a:latin typeface="Franklin Gothic Demi Cond" panose="020B0706030402020204" pitchFamily="34" charset="0"/>
              </a:rPr>
              <a:t>7,161</a:t>
            </a:r>
            <a:r>
              <a:rPr lang="en-US" dirty="0">
                <a:solidFill>
                  <a:schemeClr val="bg1"/>
                </a:solidFill>
                <a:latin typeface="Franklin Gothic Demi Cond" panose="020B0706030402020204" pitchFamily="34" charset="0"/>
              </a:rPr>
              <a:t> </a:t>
            </a:r>
          </a:p>
          <a:p>
            <a:pPr algn="ctr"/>
            <a:r>
              <a:rPr lang="en-US" sz="1600" dirty="0">
                <a:solidFill>
                  <a:schemeClr val="bg1"/>
                </a:solidFill>
                <a:latin typeface="Franklin Gothic Demi Cond" panose="020B0706030402020204" pitchFamily="34" charset="0"/>
              </a:rPr>
              <a:t>Hospitalizations</a:t>
            </a:r>
          </a:p>
        </p:txBody>
      </p:sp>
      <p:sp>
        <p:nvSpPr>
          <p:cNvPr id="10" name="TextBox 9">
            <a:extLst>
              <a:ext uri="{FF2B5EF4-FFF2-40B4-BE49-F238E27FC236}">
                <a16:creationId xmlns:a16="http://schemas.microsoft.com/office/drawing/2014/main" id="{D8E8EBAA-DABF-2311-357A-A3349E979BE8}"/>
              </a:ext>
            </a:extLst>
          </p:cNvPr>
          <p:cNvSpPr txBox="1"/>
          <p:nvPr/>
        </p:nvSpPr>
        <p:spPr>
          <a:xfrm>
            <a:off x="4077474" y="3320751"/>
            <a:ext cx="989052" cy="615553"/>
          </a:xfrm>
          <a:prstGeom prst="rect">
            <a:avLst/>
          </a:prstGeom>
          <a:noFill/>
        </p:spPr>
        <p:txBody>
          <a:bodyPr wrap="square">
            <a:spAutoFit/>
          </a:bodyPr>
          <a:lstStyle/>
          <a:p>
            <a:pPr algn="ctr"/>
            <a:r>
              <a:rPr lang="en-US" b="0" i="0" u="none" strike="noStrike" dirty="0">
                <a:solidFill>
                  <a:schemeClr val="bg1"/>
                </a:solidFill>
                <a:effectLst/>
                <a:latin typeface="Franklin Gothic Demi Cond" panose="020B0706030402020204" pitchFamily="34" charset="0"/>
              </a:rPr>
              <a:t>111,991</a:t>
            </a:r>
            <a:endParaRPr lang="en-US" dirty="0">
              <a:solidFill>
                <a:schemeClr val="bg1"/>
              </a:solidFill>
              <a:latin typeface="Franklin Gothic Demi Cond" panose="020B0706030402020204" pitchFamily="34" charset="0"/>
            </a:endParaRPr>
          </a:p>
          <a:p>
            <a:pPr algn="ctr"/>
            <a:r>
              <a:rPr lang="en-US" sz="1600" b="0" i="0" u="none" strike="noStrike" dirty="0">
                <a:solidFill>
                  <a:schemeClr val="bg1"/>
                </a:solidFill>
                <a:effectLst/>
                <a:latin typeface="Franklin Gothic Demi Cond" panose="020B0706030402020204" pitchFamily="34" charset="0"/>
              </a:rPr>
              <a:t>ED Visits</a:t>
            </a:r>
            <a:endParaRPr lang="en-US" sz="1600" dirty="0">
              <a:solidFill>
                <a:schemeClr val="bg1"/>
              </a:solidFill>
              <a:latin typeface="Franklin Gothic Demi Cond" panose="020B0706030402020204" pitchFamily="34" charset="0"/>
            </a:endParaRPr>
          </a:p>
        </p:txBody>
      </p:sp>
    </p:spTree>
    <p:extLst>
      <p:ext uri="{BB962C8B-B14F-4D97-AF65-F5344CB8AC3E}">
        <p14:creationId xmlns:p14="http://schemas.microsoft.com/office/powerpoint/2010/main" val="182202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61CC-2042-4991-56D8-4610B71333F0}"/>
              </a:ext>
            </a:extLst>
          </p:cNvPr>
          <p:cNvSpPr txBox="1">
            <a:spLocks/>
          </p:cNvSpPr>
          <p:nvPr/>
        </p:nvSpPr>
        <p:spPr>
          <a:xfrm>
            <a:off x="3586732" y="2453316"/>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17375E"/>
                </a:solidFill>
                <a:latin typeface="+mn-lt"/>
              </a:rPr>
              <a:t>Unintentional </a:t>
            </a:r>
            <a:br>
              <a:rPr lang="en-US" sz="4800" dirty="0">
                <a:solidFill>
                  <a:srgbClr val="17375E"/>
                </a:solidFill>
                <a:latin typeface="+mn-lt"/>
              </a:rPr>
            </a:br>
            <a:r>
              <a:rPr lang="en-US" sz="4800" dirty="0">
                <a:solidFill>
                  <a:srgbClr val="17375E"/>
                </a:solidFill>
                <a:latin typeface="+mn-lt"/>
              </a:rPr>
              <a:t>Motor Vehicle Traffic Deaths</a:t>
            </a:r>
          </a:p>
        </p:txBody>
      </p:sp>
      <p:pic>
        <p:nvPicPr>
          <p:cNvPr id="3" name="Graphic 2" descr="Car with solid fill">
            <a:extLst>
              <a:ext uri="{FF2B5EF4-FFF2-40B4-BE49-F238E27FC236}">
                <a16:creationId xmlns:a16="http://schemas.microsoft.com/office/drawing/2014/main" id="{CBBC52E8-7191-120C-4A32-350035A901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3313" y="2227942"/>
            <a:ext cx="2721429" cy="2721429"/>
          </a:xfrm>
          <a:prstGeom prst="rect">
            <a:avLst/>
          </a:prstGeom>
        </p:spPr>
      </p:pic>
    </p:spTree>
    <p:extLst>
      <p:ext uri="{BB962C8B-B14F-4D97-AF65-F5344CB8AC3E}">
        <p14:creationId xmlns:p14="http://schemas.microsoft.com/office/powerpoint/2010/main" val="184807810"/>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7" ma:contentTypeDescription="Create a new document." ma:contentTypeScope="" ma:versionID="d326bc390cf4525c02616755c8d7ac7a">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453fadfe462a8dd30c781fc3fdd2c4e0"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A7AE43-0CCE-4EB8-9230-2C625A168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93D88C-3348-45EB-B075-20445B0EED91}">
  <ds:schemaRefs>
    <ds:schemaRef ds:uri="http://purl.org/dc/elements/1.1/"/>
    <ds:schemaRef ds:uri="bd78b2e4-9060-4309-b354-463fb93a4269"/>
    <ds:schemaRef ds:uri="http://schemas.microsoft.com/office/2006/metadata/properties"/>
    <ds:schemaRef ds:uri="http://purl.org/dc/terms/"/>
    <ds:schemaRef ds:uri="http://schemas.microsoft.com/office/2006/documentManagement/types"/>
    <ds:schemaRef ds:uri="http://schemas.openxmlformats.org/package/2006/metadata/core-properties"/>
    <ds:schemaRef ds:uri="ea8af748-1d0b-4554-b403-23c573964229"/>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281F3B-BF70-4553-B5B6-51CCDF470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NCDHHStemplate_2023</Template>
  <TotalTime>655</TotalTime>
  <Words>2859</Words>
  <Application>Microsoft Office PowerPoint</Application>
  <PresentationFormat>On-screen Show (4:3)</PresentationFormat>
  <Paragraphs>256</Paragraphs>
  <Slides>27</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Courier New</vt:lpstr>
      <vt:lpstr>Franklin Gothic Book</vt:lpstr>
      <vt:lpstr>Franklin Gothic Demi Cond</vt:lpstr>
      <vt:lpstr>Franklin Gothic Medium</vt:lpstr>
      <vt:lpstr>Gotham Bold</vt:lpstr>
      <vt:lpstr>6_Office Theme</vt:lpstr>
      <vt:lpstr>PowerPoint Presentation</vt:lpstr>
      <vt:lpstr>Unintentional Motor Vehicle Traffic Technical Notes</vt:lpstr>
      <vt:lpstr>Technical Notes, Continued</vt:lpstr>
      <vt:lpstr>Overview</vt:lpstr>
      <vt:lpstr>Unintentional MVT death is the third leading cause of injury-related death</vt:lpstr>
      <vt:lpstr>Proportion of demographic groups reporting always wearing a seatbelt, 2020 BRFSS</vt:lpstr>
      <vt:lpstr>Proportion of groups reporting driving while having had too much to drink,* 2020 BRFSS</vt:lpstr>
      <vt:lpstr>PowerPoint Presentation</vt:lpstr>
      <vt:lpstr>PowerPoint Presentation</vt:lpstr>
      <vt:lpstr>Unintentional MVT deaths have continued to increase from 2013 to 2022</vt:lpstr>
      <vt:lpstr>Rates of unintentional MVT deaths were highest among men and non-Hispanic American Indians</vt:lpstr>
      <vt:lpstr>Unintentional MVT death rates are highest among those ages 85 and older</vt:lpstr>
      <vt:lpstr>Most unintentional MVT deaths with a known sub-cause were pedestrians killed in an MVT incident</vt:lpstr>
      <vt:lpstr>PowerPoint Presentation</vt:lpstr>
      <vt:lpstr>Unintentional MVT hospitalizations increased by 14% from 2018 to 2022</vt:lpstr>
      <vt:lpstr>Unintentional MVT hospitalization rates were highest among men and NH American Indians</vt:lpstr>
      <vt:lpstr>Rates of unintentional MVT hospitalizations are highest among adults 20-34 and 85 and older</vt:lpstr>
      <vt:lpstr>MVT-Occupant was the leading sub-cause for unintentional MVT hospitalizations</vt:lpstr>
      <vt:lpstr>PowerPoint Presentation</vt:lpstr>
      <vt:lpstr>Unintentional MVT ED visits decreased by 14% from 2018 to 2022</vt:lpstr>
      <vt:lpstr>Rates of unintentional MVT ED visits were highest among women and Black residents</vt:lpstr>
      <vt:lpstr>Adults ages 20-24 have the highest rates of unintentional MVT ED Visits</vt:lpstr>
      <vt:lpstr>MVT-Occupant was the leading sub-cause for unintentional MVT ED visits</vt:lpstr>
      <vt:lpstr>Summary of Unintentional Motor Vehicle Traffic Injury in North Carolina</vt:lpstr>
      <vt:lpstr>Where to find more data on motor vehicle traffic-related death and injury?</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Lassiter, Chloe G</dc:creator>
  <cp:lastModifiedBy>McDaniel, Katherine M</cp:lastModifiedBy>
  <cp:revision>76</cp:revision>
  <cp:lastPrinted>2017-07-14T22:50:57Z</cp:lastPrinted>
  <dcterms:created xsi:type="dcterms:W3CDTF">2024-07-24T17:20:41Z</dcterms:created>
  <dcterms:modified xsi:type="dcterms:W3CDTF">2024-12-17T20:47:11Z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